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drawings/drawing4.xml" ContentType="application/vnd.openxmlformats-officedocument.drawingml.chartshapes+xml"/>
  <Override PartName="/ppt/charts/chart7.xml" ContentType="application/vnd.openxmlformats-officedocument.drawingml.chart+xml"/>
  <Override PartName="/ppt/drawings/drawing5.xml" ContentType="application/vnd.openxmlformats-officedocument.drawingml.chartshapes+xml"/>
  <Override PartName="/ppt/charts/chart8.xml" ContentType="application/vnd.openxmlformats-officedocument.drawingml.chart+xml"/>
  <Override PartName="/ppt/drawings/drawing6.xml" ContentType="application/vnd.openxmlformats-officedocument.drawingml.chartshapes+xml"/>
  <Override PartName="/ppt/charts/chart9.xml" ContentType="application/vnd.openxmlformats-officedocument.drawingml.chart+xml"/>
  <Override PartName="/ppt/drawings/drawing7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10.xml" ContentType="application/vnd.openxmlformats-officedocument.drawingml.chart+xml"/>
  <Override PartName="/ppt/drawings/drawing8.xml" ContentType="application/vnd.openxmlformats-officedocument.drawingml.chartshapes+xml"/>
  <Override PartName="/ppt/charts/chart11.xml" ContentType="application/vnd.openxmlformats-officedocument.drawingml.chart+xml"/>
  <Override PartName="/ppt/drawings/drawing9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9" r:id="rId2"/>
    <p:sldId id="256" r:id="rId3"/>
    <p:sldId id="261" r:id="rId4"/>
    <p:sldId id="267" r:id="rId5"/>
    <p:sldId id="268" r:id="rId6"/>
    <p:sldId id="337" r:id="rId7"/>
    <p:sldId id="338" r:id="rId8"/>
    <p:sldId id="341" r:id="rId9"/>
    <p:sldId id="339" r:id="rId10"/>
    <p:sldId id="340" r:id="rId11"/>
    <p:sldId id="373" r:id="rId12"/>
    <p:sldId id="374" r:id="rId13"/>
    <p:sldId id="375" r:id="rId14"/>
    <p:sldId id="312" r:id="rId15"/>
    <p:sldId id="367" r:id="rId16"/>
    <p:sldId id="313" r:id="rId17"/>
    <p:sldId id="316" r:id="rId18"/>
    <p:sldId id="269" r:id="rId19"/>
    <p:sldId id="318" r:id="rId20"/>
    <p:sldId id="275" r:id="rId21"/>
    <p:sldId id="322" r:id="rId22"/>
    <p:sldId id="368" r:id="rId23"/>
    <p:sldId id="326" r:id="rId24"/>
    <p:sldId id="305" r:id="rId25"/>
    <p:sldId id="350" r:id="rId26"/>
    <p:sldId id="351" r:id="rId27"/>
    <p:sldId id="285" r:id="rId28"/>
    <p:sldId id="286" r:id="rId29"/>
    <p:sldId id="284" r:id="rId30"/>
    <p:sldId id="369" r:id="rId31"/>
    <p:sldId id="278" r:id="rId32"/>
    <p:sldId id="300" r:id="rId33"/>
    <p:sldId id="370" r:id="rId34"/>
    <p:sldId id="371" r:id="rId35"/>
    <p:sldId id="292" r:id="rId36"/>
    <p:sldId id="377" r:id="rId37"/>
    <p:sldId id="372" r:id="rId38"/>
    <p:sldId id="352" r:id="rId39"/>
    <p:sldId id="328" r:id="rId40"/>
    <p:sldId id="360" r:id="rId41"/>
    <p:sldId id="361" r:id="rId42"/>
    <p:sldId id="362" r:id="rId43"/>
    <p:sldId id="363" r:id="rId44"/>
    <p:sldId id="353" r:id="rId45"/>
    <p:sldId id="354" r:id="rId46"/>
    <p:sldId id="359" r:id="rId47"/>
    <p:sldId id="365" r:id="rId48"/>
    <p:sldId id="364" r:id="rId49"/>
    <p:sldId id="366" r:id="rId50"/>
    <p:sldId id="357" r:id="rId51"/>
    <p:sldId id="358" r:id="rId52"/>
    <p:sldId id="294" r:id="rId53"/>
    <p:sldId id="349" r:id="rId54"/>
    <p:sldId id="355" r:id="rId55"/>
    <p:sldId id="277" r:id="rId56"/>
    <p:sldId id="356" r:id="rId57"/>
    <p:sldId id="376" r:id="rId58"/>
    <p:sldId id="343" r:id="rId59"/>
    <p:sldId id="280" r:id="rId60"/>
    <p:sldId id="281" r:id="rId61"/>
    <p:sldId id="344" r:id="rId62"/>
    <p:sldId id="345" r:id="rId63"/>
    <p:sldId id="346" r:id="rId64"/>
    <p:sldId id="347" r:id="rId65"/>
    <p:sldId id="348" r:id="rId66"/>
    <p:sldId id="260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nbi Lee" initials="EL" lastIdx="1" clrIdx="0">
    <p:extLst>
      <p:ext uri="{19B8F6BF-5375-455C-9EA6-DF929625EA0E}">
        <p15:presenceInfo xmlns:p15="http://schemas.microsoft.com/office/powerpoint/2012/main" userId="0ed29c099451f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A7A"/>
    <a:srgbClr val="FFFFFF"/>
    <a:srgbClr val="F0F5F8"/>
    <a:srgbClr val="FFEFEB"/>
    <a:srgbClr val="E75454"/>
    <a:srgbClr val="5C7392"/>
    <a:srgbClr val="8EA0B8"/>
    <a:srgbClr val="CACDD4"/>
    <a:srgbClr val="3F4042"/>
    <a:srgbClr val="4A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2" autoAdjust="0"/>
    <p:restoredTop sz="96370" autoAdjust="0"/>
  </p:normalViewPr>
  <p:slideViewPr>
    <p:cSldViewPr snapToGrid="0">
      <p:cViewPr varScale="1">
        <p:scale>
          <a:sx n="69" d="100"/>
          <a:sy n="69" d="100"/>
        </p:scale>
        <p:origin x="9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____9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____10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____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____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____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8628960"/>
        <c:axId val="138629520"/>
      </c:lineChart>
      <c:catAx>
        <c:axId val="138628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8629520"/>
        <c:crosses val="autoZero"/>
        <c:auto val="1"/>
        <c:lblAlgn val="ctr"/>
        <c:lblOffset val="100"/>
        <c:noMultiLvlLbl val="0"/>
      </c:catAx>
      <c:valAx>
        <c:axId val="1386295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86289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496400"/>
        <c:axId val="140181920"/>
      </c:lineChart>
      <c:catAx>
        <c:axId val="9149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</a:defRPr>
            </a:pPr>
            <a:endParaRPr lang="ko-KR"/>
          </a:p>
        </c:txPr>
        <c:crossAx val="140181920"/>
        <c:crosses val="autoZero"/>
        <c:auto val="1"/>
        <c:lblAlgn val="ctr"/>
        <c:lblOffset val="100"/>
        <c:noMultiLvlLbl val="0"/>
      </c:catAx>
      <c:valAx>
        <c:axId val="140181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496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496400"/>
        <c:axId val="140181920"/>
      </c:lineChart>
      <c:catAx>
        <c:axId val="9149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</a:defRPr>
            </a:pPr>
            <a:endParaRPr lang="ko-KR"/>
          </a:p>
        </c:txPr>
        <c:crossAx val="140181920"/>
        <c:crosses val="autoZero"/>
        <c:auto val="1"/>
        <c:lblAlgn val="ctr"/>
        <c:lblOffset val="100"/>
        <c:noMultiLvlLbl val="0"/>
      </c:catAx>
      <c:valAx>
        <c:axId val="140181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496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496400"/>
        <c:axId val="140181920"/>
      </c:lineChart>
      <c:catAx>
        <c:axId val="9149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</a:defRPr>
            </a:pPr>
            <a:endParaRPr lang="ko-KR"/>
          </a:p>
        </c:txPr>
        <c:crossAx val="140181920"/>
        <c:crosses val="autoZero"/>
        <c:auto val="1"/>
        <c:lblAlgn val="ctr"/>
        <c:lblOffset val="100"/>
        <c:noMultiLvlLbl val="0"/>
      </c:catAx>
      <c:valAx>
        <c:axId val="140181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496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496400"/>
        <c:axId val="140181920"/>
      </c:lineChart>
      <c:catAx>
        <c:axId val="9149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</a:defRPr>
            </a:pPr>
            <a:endParaRPr lang="ko-KR"/>
          </a:p>
        </c:txPr>
        <c:crossAx val="140181920"/>
        <c:crosses val="autoZero"/>
        <c:auto val="1"/>
        <c:lblAlgn val="ctr"/>
        <c:lblOffset val="100"/>
        <c:noMultiLvlLbl val="0"/>
      </c:catAx>
      <c:valAx>
        <c:axId val="140181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496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8631760"/>
        <c:axId val="138632320"/>
      </c:barChart>
      <c:catAx>
        <c:axId val="1386317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8632320"/>
        <c:crosses val="autoZero"/>
        <c:auto val="1"/>
        <c:lblAlgn val="ctr"/>
        <c:lblOffset val="100"/>
        <c:noMultiLvlLbl val="0"/>
      </c:catAx>
      <c:valAx>
        <c:axId val="1386323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8631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496400"/>
        <c:axId val="140181920"/>
      </c:lineChart>
      <c:catAx>
        <c:axId val="9149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</a:defRPr>
            </a:pPr>
            <a:endParaRPr lang="ko-KR"/>
          </a:p>
        </c:txPr>
        <c:crossAx val="140181920"/>
        <c:crosses val="autoZero"/>
        <c:auto val="1"/>
        <c:lblAlgn val="ctr"/>
        <c:lblOffset val="100"/>
        <c:noMultiLvlLbl val="0"/>
      </c:catAx>
      <c:valAx>
        <c:axId val="140181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496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496400"/>
        <c:axId val="140181920"/>
      </c:lineChart>
      <c:catAx>
        <c:axId val="9149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</a:defRPr>
            </a:pPr>
            <a:endParaRPr lang="ko-KR"/>
          </a:p>
        </c:txPr>
        <c:crossAx val="140181920"/>
        <c:crosses val="autoZero"/>
        <c:auto val="1"/>
        <c:lblAlgn val="ctr"/>
        <c:lblOffset val="100"/>
        <c:noMultiLvlLbl val="0"/>
      </c:catAx>
      <c:valAx>
        <c:axId val="140181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496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496400"/>
        <c:axId val="140181920"/>
      </c:lineChart>
      <c:catAx>
        <c:axId val="9149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</a:defRPr>
            </a:pPr>
            <a:endParaRPr lang="ko-KR"/>
          </a:p>
        </c:txPr>
        <c:crossAx val="140181920"/>
        <c:crosses val="autoZero"/>
        <c:auto val="1"/>
        <c:lblAlgn val="ctr"/>
        <c:lblOffset val="100"/>
        <c:noMultiLvlLbl val="0"/>
      </c:catAx>
      <c:valAx>
        <c:axId val="140181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496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496400"/>
        <c:axId val="140181920"/>
      </c:lineChart>
      <c:catAx>
        <c:axId val="9149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</a:defRPr>
            </a:pPr>
            <a:endParaRPr lang="ko-KR"/>
          </a:p>
        </c:txPr>
        <c:crossAx val="140181920"/>
        <c:crosses val="autoZero"/>
        <c:auto val="1"/>
        <c:lblAlgn val="ctr"/>
        <c:lblOffset val="100"/>
        <c:noMultiLvlLbl val="0"/>
      </c:catAx>
      <c:valAx>
        <c:axId val="140181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496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496400"/>
        <c:axId val="140181920"/>
      </c:lineChart>
      <c:catAx>
        <c:axId val="9149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</a:defRPr>
            </a:pPr>
            <a:endParaRPr lang="ko-KR"/>
          </a:p>
        </c:txPr>
        <c:crossAx val="140181920"/>
        <c:crosses val="autoZero"/>
        <c:auto val="1"/>
        <c:lblAlgn val="ctr"/>
        <c:lblOffset val="100"/>
        <c:noMultiLvlLbl val="0"/>
      </c:catAx>
      <c:valAx>
        <c:axId val="140181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496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0.05827</cdr:x>
      <cdr:y>0.11646</cdr:y>
    </cdr:from>
    <cdr:to>
      <cdr:x>0.88553</cdr:x>
      <cdr:y>0.86207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B4D45DE-DFEB-403A-80B5-0AC450D02E6C}"/>
            </a:ext>
          </a:extLst>
        </cdr:cNvPr>
        <cdr:cNvSpPr txBox="1"/>
      </cdr:nvSpPr>
      <cdr:spPr>
        <a:xfrm xmlns:a="http://schemas.openxmlformats.org/drawingml/2006/main">
          <a:off x="636009" y="297497"/>
          <a:ext cx="9029307" cy="190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0.05827</cdr:x>
      <cdr:y>0.11646</cdr:y>
    </cdr:from>
    <cdr:to>
      <cdr:x>0.88553</cdr:x>
      <cdr:y>0.86207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B4D45DE-DFEB-403A-80B5-0AC450D02E6C}"/>
            </a:ext>
          </a:extLst>
        </cdr:cNvPr>
        <cdr:cNvSpPr txBox="1"/>
      </cdr:nvSpPr>
      <cdr:spPr>
        <a:xfrm xmlns:a="http://schemas.openxmlformats.org/drawingml/2006/main">
          <a:off x="636009" y="297497"/>
          <a:ext cx="9029307" cy="190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0.05827</cdr:x>
      <cdr:y>0.11646</cdr:y>
    </cdr:from>
    <cdr:to>
      <cdr:x>0.88553</cdr:x>
      <cdr:y>0.86207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B4D45DE-DFEB-403A-80B5-0AC450D02E6C}"/>
            </a:ext>
          </a:extLst>
        </cdr:cNvPr>
        <cdr:cNvSpPr txBox="1"/>
      </cdr:nvSpPr>
      <cdr:spPr>
        <a:xfrm xmlns:a="http://schemas.openxmlformats.org/drawingml/2006/main">
          <a:off x="636009" y="297497"/>
          <a:ext cx="9029307" cy="190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0.05827</cdr:x>
      <cdr:y>0.11646</cdr:y>
    </cdr:from>
    <cdr:to>
      <cdr:x>0.88553</cdr:x>
      <cdr:y>0.86207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B4D45DE-DFEB-403A-80B5-0AC450D02E6C}"/>
            </a:ext>
          </a:extLst>
        </cdr:cNvPr>
        <cdr:cNvSpPr txBox="1"/>
      </cdr:nvSpPr>
      <cdr:spPr>
        <a:xfrm xmlns:a="http://schemas.openxmlformats.org/drawingml/2006/main">
          <a:off x="636009" y="297497"/>
          <a:ext cx="9029307" cy="190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0.05827</cdr:x>
      <cdr:y>0.11646</cdr:y>
    </cdr:from>
    <cdr:to>
      <cdr:x>0.88553</cdr:x>
      <cdr:y>0.86207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B4D45DE-DFEB-403A-80B5-0AC450D02E6C}"/>
            </a:ext>
          </a:extLst>
        </cdr:cNvPr>
        <cdr:cNvSpPr txBox="1"/>
      </cdr:nvSpPr>
      <cdr:spPr>
        <a:xfrm xmlns:a="http://schemas.openxmlformats.org/drawingml/2006/main">
          <a:off x="636009" y="297497"/>
          <a:ext cx="9029307" cy="190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0.05827</cdr:x>
      <cdr:y>0.11646</cdr:y>
    </cdr:from>
    <cdr:to>
      <cdr:x>0.88553</cdr:x>
      <cdr:y>0.86207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B4D45DE-DFEB-403A-80B5-0AC450D02E6C}"/>
            </a:ext>
          </a:extLst>
        </cdr:cNvPr>
        <cdr:cNvSpPr txBox="1"/>
      </cdr:nvSpPr>
      <cdr:spPr>
        <a:xfrm xmlns:a="http://schemas.openxmlformats.org/drawingml/2006/main">
          <a:off x="636009" y="297497"/>
          <a:ext cx="9029307" cy="190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0.05827</cdr:x>
      <cdr:y>0.11646</cdr:y>
    </cdr:from>
    <cdr:to>
      <cdr:x>0.88553</cdr:x>
      <cdr:y>0.86207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B4D45DE-DFEB-403A-80B5-0AC450D02E6C}"/>
            </a:ext>
          </a:extLst>
        </cdr:cNvPr>
        <cdr:cNvSpPr txBox="1"/>
      </cdr:nvSpPr>
      <cdr:spPr>
        <a:xfrm xmlns:a="http://schemas.openxmlformats.org/drawingml/2006/main">
          <a:off x="636009" y="297497"/>
          <a:ext cx="9029307" cy="190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0.05827</cdr:x>
      <cdr:y>0.11646</cdr:y>
    </cdr:from>
    <cdr:to>
      <cdr:x>0.88553</cdr:x>
      <cdr:y>0.86207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B4D45DE-DFEB-403A-80B5-0AC450D02E6C}"/>
            </a:ext>
          </a:extLst>
        </cdr:cNvPr>
        <cdr:cNvSpPr txBox="1"/>
      </cdr:nvSpPr>
      <cdr:spPr>
        <a:xfrm xmlns:a="http://schemas.openxmlformats.org/drawingml/2006/main">
          <a:off x="636009" y="297497"/>
          <a:ext cx="9029307" cy="190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0.05827</cdr:x>
      <cdr:y>0.11646</cdr:y>
    </cdr:from>
    <cdr:to>
      <cdr:x>0.88553</cdr:x>
      <cdr:y>0.86207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B4D45DE-DFEB-403A-80B5-0AC450D02E6C}"/>
            </a:ext>
          </a:extLst>
        </cdr:cNvPr>
        <cdr:cNvSpPr txBox="1"/>
      </cdr:nvSpPr>
      <cdr:spPr>
        <a:xfrm xmlns:a="http://schemas.openxmlformats.org/drawingml/2006/main">
          <a:off x="636009" y="297497"/>
          <a:ext cx="9029307" cy="190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053CD-1331-4ED5-890E-8508B9760750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27908-7A62-4E6B-A50A-E07B8FABB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6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27908-7A62-4E6B-A50A-E07B8FABBF0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0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9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72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3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8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8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00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4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31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C7B0C-A4BE-48B4-B30A-8543741380C6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36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238703" y="3238703"/>
            <a:ext cx="6858000" cy="380593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5400000">
            <a:off x="-2810832" y="3238704"/>
            <a:ext cx="6858000" cy="380592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5400000">
            <a:off x="-2373758" y="3238470"/>
            <a:ext cx="6858000" cy="380592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07935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3" algn="ctr"/>
            <a:r>
              <a: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B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028736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3" algn="ctr"/>
            <a:r>
              <a: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b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390628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3" algn="ctr"/>
            <a:r>
              <a: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a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752520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3" algn="ctr"/>
            <a:r>
              <a: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9073319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3" algn="ctr"/>
            <a:r>
              <a: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B</a:t>
            </a:r>
          </a:p>
        </p:txBody>
      </p:sp>
      <p:sp>
        <p:nvSpPr>
          <p:cNvPr id="54" name="직사각형 53"/>
          <p:cNvSpPr/>
          <p:nvPr/>
        </p:nvSpPr>
        <p:spPr>
          <a:xfrm rot="5400000">
            <a:off x="-1936685" y="3238705"/>
            <a:ext cx="6858000" cy="380591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MAIN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147886" y="3428768"/>
            <a:ext cx="6508849" cy="2639531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A3A3A"/>
                </a:solidFill>
              </a:rPr>
              <a:t>팀장</a:t>
            </a:r>
            <a:r>
              <a:rPr lang="ko-KR" altLang="en-US" sz="2000" dirty="0">
                <a:solidFill>
                  <a:srgbClr val="3A3A3A"/>
                </a:solidFill>
              </a:rPr>
              <a:t> </a:t>
            </a:r>
            <a:endParaRPr lang="en-US" altLang="ko-KR" sz="2000" dirty="0">
              <a:solidFill>
                <a:srgbClr val="3A3A3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A3A3A"/>
                </a:solidFill>
              </a:rPr>
              <a:t>조성윤</a:t>
            </a:r>
            <a:endParaRPr lang="en-US" altLang="ko-KR" sz="2000" dirty="0">
              <a:solidFill>
                <a:srgbClr val="3A3A3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A3A3A"/>
                </a:solidFill>
              </a:rPr>
              <a:t>팀원</a:t>
            </a:r>
            <a:r>
              <a:rPr lang="ko-KR" altLang="en-US" sz="2000" dirty="0">
                <a:solidFill>
                  <a:srgbClr val="3A3A3A"/>
                </a:solidFill>
              </a:rPr>
              <a:t> </a:t>
            </a:r>
            <a:endParaRPr lang="en-US" altLang="ko-KR" sz="2000" dirty="0">
              <a:solidFill>
                <a:srgbClr val="3A3A3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3A3A3A"/>
                </a:solidFill>
              </a:rPr>
              <a:t> </a:t>
            </a:r>
            <a:r>
              <a:rPr lang="ko-KR" altLang="en-US" sz="2000" dirty="0">
                <a:solidFill>
                  <a:srgbClr val="3A3A3A"/>
                </a:solidFill>
              </a:rPr>
              <a:t>이은비</a:t>
            </a:r>
            <a:r>
              <a:rPr lang="en-US" altLang="ko-KR" sz="2000" dirty="0">
                <a:solidFill>
                  <a:srgbClr val="3A3A3A"/>
                </a:solidFill>
              </a:rPr>
              <a:t>, </a:t>
            </a:r>
            <a:r>
              <a:rPr lang="ko-KR" altLang="en-US" sz="2000" dirty="0">
                <a:solidFill>
                  <a:srgbClr val="3A3A3A"/>
                </a:solidFill>
              </a:rPr>
              <a:t>김수엘</a:t>
            </a:r>
            <a:r>
              <a:rPr lang="en-US" altLang="ko-KR" sz="2000" dirty="0">
                <a:solidFill>
                  <a:srgbClr val="3A3A3A"/>
                </a:solidFill>
              </a:rPr>
              <a:t>, </a:t>
            </a:r>
            <a:r>
              <a:rPr lang="ko-KR" altLang="en-US" sz="2000" dirty="0">
                <a:solidFill>
                  <a:srgbClr val="3A3A3A"/>
                </a:solidFill>
              </a:rPr>
              <a:t>곽지섭</a:t>
            </a:r>
            <a:r>
              <a:rPr lang="en-US" altLang="ko-KR" sz="2000" dirty="0">
                <a:solidFill>
                  <a:srgbClr val="3A3A3A"/>
                </a:solidFill>
              </a:rPr>
              <a:t>, </a:t>
            </a:r>
            <a:r>
              <a:rPr lang="ko-KR" altLang="en-US" sz="2000" dirty="0">
                <a:solidFill>
                  <a:srgbClr val="3A3A3A"/>
                </a:solidFill>
              </a:rPr>
              <a:t>모정민</a:t>
            </a:r>
            <a:r>
              <a:rPr lang="en-US" altLang="ko-KR" sz="2000" dirty="0">
                <a:solidFill>
                  <a:srgbClr val="3A3A3A"/>
                </a:solidFill>
              </a:rPr>
              <a:t>, </a:t>
            </a:r>
            <a:r>
              <a:rPr lang="ko-KR" altLang="en-US" sz="2000" dirty="0">
                <a:solidFill>
                  <a:srgbClr val="3A3A3A"/>
                </a:solidFill>
              </a:rPr>
              <a:t>조치훈</a:t>
            </a:r>
            <a:r>
              <a:rPr lang="en-US" altLang="ko-KR" sz="2000" dirty="0">
                <a:solidFill>
                  <a:srgbClr val="3A3A3A"/>
                </a:solidFill>
              </a:rPr>
              <a:t>,</a:t>
            </a:r>
            <a:r>
              <a:rPr lang="ko-KR" altLang="en-US" sz="2000" dirty="0">
                <a:solidFill>
                  <a:srgbClr val="3A3A3A"/>
                </a:solidFill>
              </a:rPr>
              <a:t> 오민현</a:t>
            </a:r>
            <a:endParaRPr lang="en-US" altLang="ko-KR" sz="2000" dirty="0">
              <a:solidFill>
                <a:srgbClr val="3A3A3A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45A3E7-DE51-4356-9055-B5250B91BE6C}"/>
              </a:ext>
            </a:extLst>
          </p:cNvPr>
          <p:cNvSpPr/>
          <p:nvPr/>
        </p:nvSpPr>
        <p:spPr>
          <a:xfrm rot="5400000">
            <a:off x="-1499613" y="3238704"/>
            <a:ext cx="6858000" cy="380592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DB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BE73ED-4B69-48D5-BD6F-D21536355573}"/>
              </a:ext>
            </a:extLst>
          </p:cNvPr>
          <p:cNvSpPr txBox="1"/>
          <p:nvPr/>
        </p:nvSpPr>
        <p:spPr>
          <a:xfrm>
            <a:off x="864945" y="1069110"/>
            <a:ext cx="400110" cy="4738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</a:rPr>
              <a:t>회원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50B653-A5E9-4E5A-8725-4AA953070F0A}"/>
              </a:ext>
            </a:extLst>
          </p:cNvPr>
          <p:cNvSpPr txBox="1"/>
          <p:nvPr/>
        </p:nvSpPr>
        <p:spPr>
          <a:xfrm>
            <a:off x="425541" y="1069110"/>
            <a:ext cx="400110" cy="6646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비회원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22F411-6686-421E-8942-578972A9BDB3}"/>
              </a:ext>
            </a:extLst>
          </p:cNvPr>
          <p:cNvSpPr txBox="1"/>
          <p:nvPr/>
        </p:nvSpPr>
        <p:spPr>
          <a:xfrm>
            <a:off x="0" y="1069110"/>
            <a:ext cx="400110" cy="6646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54297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29B14-2DBD-4A98-B48A-8EB3D9DCA3BB}"/>
              </a:ext>
            </a:extLst>
          </p:cNvPr>
          <p:cNvSpPr txBox="1"/>
          <p:nvPr/>
        </p:nvSpPr>
        <p:spPr>
          <a:xfrm>
            <a:off x="90776" y="514928"/>
            <a:ext cx="400110" cy="18372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Class Diagram- Item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416860-F453-4F1D-AC89-17BF090CD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44" y="0"/>
            <a:ext cx="11413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97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29B14-2DBD-4A98-B48A-8EB3D9DCA3BB}"/>
              </a:ext>
            </a:extLst>
          </p:cNvPr>
          <p:cNvSpPr txBox="1"/>
          <p:nvPr/>
        </p:nvSpPr>
        <p:spPr>
          <a:xfrm>
            <a:off x="90776" y="514928"/>
            <a:ext cx="400110" cy="25994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Sequence Diagram- </a:t>
            </a:r>
            <a:r>
              <a:rPr lang="ko-KR" altLang="en-US" sz="1400" b="1" dirty="0">
                <a:solidFill>
                  <a:schemeClr val="bg1"/>
                </a:solidFill>
              </a:rPr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44B2BF-BDCF-4D95-8697-44FB8A53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-1"/>
            <a:ext cx="1141094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8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29B14-2DBD-4A98-B48A-8EB3D9DCA3BB}"/>
              </a:ext>
            </a:extLst>
          </p:cNvPr>
          <p:cNvSpPr txBox="1"/>
          <p:nvPr/>
        </p:nvSpPr>
        <p:spPr>
          <a:xfrm>
            <a:off x="90776" y="514928"/>
            <a:ext cx="400110" cy="24086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Sequence Diagram- </a:t>
            </a:r>
            <a:r>
              <a:rPr lang="ko-KR" altLang="en-US" sz="1400" b="1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859B77-5CB3-4182-87D2-81004943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0"/>
            <a:ext cx="115043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29B14-2DBD-4A98-B48A-8EB3D9DCA3BB}"/>
              </a:ext>
            </a:extLst>
          </p:cNvPr>
          <p:cNvSpPr txBox="1"/>
          <p:nvPr/>
        </p:nvSpPr>
        <p:spPr>
          <a:xfrm>
            <a:off x="90776" y="514928"/>
            <a:ext cx="400110" cy="25994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Sequence Diagram- </a:t>
            </a:r>
            <a:r>
              <a:rPr lang="ko-KR" altLang="en-US" sz="1400" b="1" dirty="0">
                <a:solidFill>
                  <a:schemeClr val="bg1"/>
                </a:solidFill>
              </a:rPr>
              <a:t>상품구매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D2D18-A941-4297-84B0-644121FB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-1"/>
            <a:ext cx="115481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/>
          </p:nvPr>
        </p:nvGraphicFramePr>
        <p:xfrm>
          <a:off x="945337" y="1139371"/>
          <a:ext cx="10914743" cy="255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10303" y="4236623"/>
            <a:ext cx="2350928" cy="10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월 순이익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+mn-ea"/>
              </a:rPr>
              <a:t>19,830,621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원</a:t>
            </a:r>
            <a:endParaRPr lang="en-US" altLang="ko-KR" sz="1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2554" y="773355"/>
            <a:ext cx="11157526" cy="39756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29DAA-AB60-40F3-98A3-6BC3F9408FEB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95791" y="1939843"/>
            <a:ext cx="7247483" cy="599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5000" b="1" i="1" dirty="0">
                <a:solidFill>
                  <a:srgbClr val="3A3A3A"/>
                </a:solidFill>
                <a:cs typeface="Aharoni" panose="02010803020104030203" pitchFamily="2" charset="-79"/>
              </a:rPr>
              <a:t>MAIN</a:t>
            </a:r>
            <a:endParaRPr lang="en-US" altLang="ko-KR" sz="5000" dirty="0">
              <a:solidFill>
                <a:srgbClr val="3A3A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48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/>
          </p:nvPr>
        </p:nvGraphicFramePr>
        <p:xfrm>
          <a:off x="945337" y="1139371"/>
          <a:ext cx="10914743" cy="255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10303" y="4236623"/>
            <a:ext cx="2350928" cy="10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월 순이익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+mn-ea"/>
              </a:rPr>
              <a:t>19,830,621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원</a:t>
            </a:r>
            <a:endParaRPr lang="en-US" altLang="ko-KR" sz="1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7247483" cy="599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화면구성 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기능 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MAIN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0511" y="786880"/>
            <a:ext cx="11157526" cy="584483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29DAA-AB60-40F3-98A3-6BC3F9408FEB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DE75E9-AD6D-4040-94F5-2E7F9C08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37" y="937474"/>
            <a:ext cx="10914743" cy="53358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B5EBFC-0431-4637-89C2-D18EBB4D6309}"/>
              </a:ext>
            </a:extLst>
          </p:cNvPr>
          <p:cNvSpPr/>
          <p:nvPr/>
        </p:nvSpPr>
        <p:spPr>
          <a:xfrm>
            <a:off x="2105891" y="1948873"/>
            <a:ext cx="4184073" cy="166254"/>
          </a:xfrm>
          <a:prstGeom prst="rect">
            <a:avLst/>
          </a:prstGeom>
          <a:noFill/>
          <a:ln w="19050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2AA1E-1640-42E9-94D0-573395687BAC}"/>
              </a:ext>
            </a:extLst>
          </p:cNvPr>
          <p:cNvSpPr txBox="1"/>
          <p:nvPr/>
        </p:nvSpPr>
        <p:spPr>
          <a:xfrm>
            <a:off x="6289965" y="1893500"/>
            <a:ext cx="3578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각각의 메뉴 탭 클릭 시 해당 페이지로 이동한다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1254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7247483" cy="706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화면구성 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기능 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MAIN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8406" y="668609"/>
            <a:ext cx="11157526" cy="2011738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29DAA-AB60-40F3-98A3-6BC3F9408FEB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D6A62-1C2D-4531-B0C6-03F3F2BB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10" y="690908"/>
            <a:ext cx="10751717" cy="186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3D270A-83C9-4255-9ABE-34B58359F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93" y="3209925"/>
            <a:ext cx="10420350" cy="274320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04395E2-53F4-43F9-8412-B436C1E8BFDF}"/>
              </a:ext>
            </a:extLst>
          </p:cNvPr>
          <p:cNvCxnSpPr/>
          <p:nvPr/>
        </p:nvCxnSpPr>
        <p:spPr>
          <a:xfrm flipH="1">
            <a:off x="1552575" y="1914525"/>
            <a:ext cx="752475" cy="1428750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08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3962139" cy="55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화면구성 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기능 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MAIN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0510" y="786880"/>
            <a:ext cx="11157526" cy="2011738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29DAA-AB60-40F3-98A3-6BC3F9408FEB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D6A62-1C2D-4531-B0C6-03F3F2BB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3" y="937474"/>
            <a:ext cx="10751717" cy="186114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EEA98B4-008F-44D3-91EE-76A2A013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38" y="3051842"/>
            <a:ext cx="10204449" cy="35952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BF77770-68ED-4484-A0CB-A6733781E6ED}"/>
              </a:ext>
            </a:extLst>
          </p:cNvPr>
          <p:cNvCxnSpPr/>
          <p:nvPr/>
        </p:nvCxnSpPr>
        <p:spPr>
          <a:xfrm>
            <a:off x="6096000" y="2143125"/>
            <a:ext cx="228600" cy="908717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600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0303" y="4236623"/>
            <a:ext cx="2350928" cy="10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월 순이익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+mn-ea"/>
              </a:rPr>
              <a:t>19,830,621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원</a:t>
            </a:r>
            <a:endParaRPr lang="en-US" altLang="ko-KR" sz="1000" dirty="0">
              <a:solidFill>
                <a:prstClr val="white"/>
              </a:solidFill>
              <a:latin typeface="+mn-ea"/>
            </a:endParaRPr>
          </a:p>
        </p:txBody>
      </p:sp>
      <p:graphicFrame>
        <p:nvGraphicFramePr>
          <p:cNvPr id="17" name="차트 16"/>
          <p:cNvGraphicFramePr/>
          <p:nvPr>
            <p:extLst/>
          </p:nvPr>
        </p:nvGraphicFramePr>
        <p:xfrm>
          <a:off x="9188113" y="4002902"/>
          <a:ext cx="2363155" cy="1575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596A98-6555-41D6-8CDE-9016CF1CF17C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00EBD53-0422-4C6E-986B-35070862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03" y="214581"/>
            <a:ext cx="10851621" cy="28334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51CA4C-0957-4FF8-9F48-BC8EF702B791}"/>
              </a:ext>
            </a:extLst>
          </p:cNvPr>
          <p:cNvSpPr txBox="1"/>
          <p:nvPr/>
        </p:nvSpPr>
        <p:spPr>
          <a:xfrm>
            <a:off x="2025591" y="3088855"/>
            <a:ext cx="69268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일정범위 스크롤 다운 시 메뉴가 축소되고 </a:t>
            </a:r>
            <a:r>
              <a:rPr lang="en-US" altLang="ko-KR" sz="13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main</a:t>
            </a:r>
            <a:r>
              <a:rPr lang="ko-KR" altLang="en-US" sz="13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화면 제일 위로 올라오는 아이콘이 생성된다</a:t>
            </a:r>
            <a:r>
              <a:rPr lang="en-US" altLang="ko-KR" sz="13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3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F1DA117-F8B9-4260-95B1-1144FEEE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03" y="3388766"/>
            <a:ext cx="10726631" cy="3367232"/>
          </a:xfrm>
          <a:prstGeom prst="rect">
            <a:avLst/>
          </a:prstGeom>
        </p:spPr>
      </p:pic>
      <p:sp>
        <p:nvSpPr>
          <p:cNvPr id="39" name="한쪽 모서리가 잘린 사각형 28">
            <a:extLst>
              <a:ext uri="{FF2B5EF4-FFF2-40B4-BE49-F238E27FC236}">
                <a16:creationId xmlns:a16="http://schemas.microsoft.com/office/drawing/2014/main" id="{71779630-4CC2-4B1E-BB54-69C76C50C03C}"/>
              </a:ext>
            </a:extLst>
          </p:cNvPr>
          <p:cNvSpPr/>
          <p:nvPr/>
        </p:nvSpPr>
        <p:spPr>
          <a:xfrm>
            <a:off x="930803" y="3096378"/>
            <a:ext cx="1094788" cy="242917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DF1638-CA92-4328-A014-6024695195C1}"/>
              </a:ext>
            </a:extLst>
          </p:cNvPr>
          <p:cNvSpPr/>
          <p:nvPr/>
        </p:nvSpPr>
        <p:spPr>
          <a:xfrm>
            <a:off x="930803" y="342900"/>
            <a:ext cx="10851621" cy="657225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6DF2CE-E1AF-4BD3-80FE-4E4DBA8B9E21}"/>
              </a:ext>
            </a:extLst>
          </p:cNvPr>
          <p:cNvSpPr/>
          <p:nvPr/>
        </p:nvSpPr>
        <p:spPr>
          <a:xfrm>
            <a:off x="930803" y="3533775"/>
            <a:ext cx="10726631" cy="295275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B76D8F-4989-4A02-878E-77524B60A169}"/>
              </a:ext>
            </a:extLst>
          </p:cNvPr>
          <p:cNvSpPr/>
          <p:nvPr/>
        </p:nvSpPr>
        <p:spPr>
          <a:xfrm>
            <a:off x="10991850" y="6296025"/>
            <a:ext cx="400050" cy="347394"/>
          </a:xfrm>
          <a:prstGeom prst="ellipse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9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0303" y="4236623"/>
            <a:ext cx="2350928" cy="10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월 순이익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+mn-ea"/>
              </a:rPr>
              <a:t>19,830,621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원</a:t>
            </a:r>
            <a:endParaRPr lang="en-US" altLang="ko-KR" sz="1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3737" y="-22302"/>
            <a:ext cx="2329331" cy="723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MAIN</a:t>
            </a:r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 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검색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30DB65-00B0-4D81-969E-E95ADE91B9CF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4084D-C271-410D-A061-1DB17B65971D}"/>
              </a:ext>
            </a:extLst>
          </p:cNvPr>
          <p:cNvSpPr txBox="1"/>
          <p:nvPr/>
        </p:nvSpPr>
        <p:spPr>
          <a:xfrm>
            <a:off x="1232251" y="3944235"/>
            <a:ext cx="55210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검색어를 입력하면 검색페이지로 이동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검색어에 따른 결과를 보여준다</a:t>
            </a:r>
            <a:r>
              <a:rPr lang="en-US" altLang="ko-KR" sz="1300" b="1" dirty="0"/>
              <a:t>.</a:t>
            </a:r>
          </a:p>
          <a:p>
            <a:r>
              <a:rPr lang="ko-KR" altLang="en-US" sz="1300" b="1" dirty="0"/>
              <a:t>내가 검색한 검색어는 최근 검색어에 저장된다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sp>
        <p:nvSpPr>
          <p:cNvPr id="18" name="한쪽 모서리가 잘린 사각형 28">
            <a:extLst>
              <a:ext uri="{FF2B5EF4-FFF2-40B4-BE49-F238E27FC236}">
                <a16:creationId xmlns:a16="http://schemas.microsoft.com/office/drawing/2014/main" id="{DA4D74C9-D8EB-4FD0-A5BD-A6878A02B139}"/>
              </a:ext>
            </a:extLst>
          </p:cNvPr>
          <p:cNvSpPr/>
          <p:nvPr/>
        </p:nvSpPr>
        <p:spPr>
          <a:xfrm>
            <a:off x="1310303" y="3701318"/>
            <a:ext cx="1094788" cy="242917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4757A4-B805-4143-9A14-9380AF44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973293"/>
            <a:ext cx="10915650" cy="1362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63E872-BEC6-4904-8206-531BD6C0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987" y="2607682"/>
            <a:ext cx="4105275" cy="405765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D8EFB0-95D2-4E5D-B854-5A90787926E8}"/>
              </a:ext>
            </a:extLst>
          </p:cNvPr>
          <p:cNvCxnSpPr/>
          <p:nvPr/>
        </p:nvCxnSpPr>
        <p:spPr>
          <a:xfrm flipH="1">
            <a:off x="11029950" y="2257425"/>
            <a:ext cx="142875" cy="350257"/>
          </a:xfrm>
          <a:prstGeom prst="straightConnector1">
            <a:avLst/>
          </a:prstGeom>
          <a:ln w="28575"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563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2710447114"/>
              </p:ext>
            </p:extLst>
          </p:nvPr>
        </p:nvGraphicFramePr>
        <p:xfrm>
          <a:off x="1208621" y="4351111"/>
          <a:ext cx="4360926" cy="1973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Project : 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BbanB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81307" y="1337949"/>
            <a:ext cx="10861288" cy="4675594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Language : JAVA</a:t>
            </a:r>
            <a:r>
              <a:rPr lang="en-US" altLang="ko-KR" sz="2500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en-US" altLang="ko-KR" sz="2500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Java Script, JSP, HTML, CSS, Adobe PhotoShop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r>
              <a:rPr lang="en-US" altLang="ko-KR" sz="25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E35C4-0897-4D2C-A356-234B910809BB}"/>
              </a:ext>
            </a:extLst>
          </p:cNvPr>
          <p:cNvSpPr txBox="1"/>
          <p:nvPr/>
        </p:nvSpPr>
        <p:spPr>
          <a:xfrm>
            <a:off x="90776" y="514928"/>
            <a:ext cx="400110" cy="91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개발정보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2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FC7791-1BBD-47A6-B129-31C9304D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37" y="193668"/>
            <a:ext cx="5305399" cy="28556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049C08-6769-4F85-9E8F-7AFC4008E16B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18C696-C0B5-491F-B623-62595B16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137" y="193668"/>
            <a:ext cx="5266281" cy="28556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DAB6EA-7043-4A65-8ED6-63AEEB085263}"/>
              </a:ext>
            </a:extLst>
          </p:cNvPr>
          <p:cNvSpPr txBox="1"/>
          <p:nvPr/>
        </p:nvSpPr>
        <p:spPr>
          <a:xfrm>
            <a:off x="3799503" y="6574480"/>
            <a:ext cx="58432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추천상품을 보여주며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판매량이 가장 적은 아이템 </a:t>
            </a:r>
            <a:r>
              <a:rPr lang="en-US" altLang="ko-KR" sz="1300" b="1" dirty="0"/>
              <a:t>5</a:t>
            </a:r>
            <a:r>
              <a:rPr lang="ko-KR" altLang="en-US" sz="1300" b="1" dirty="0"/>
              <a:t>개를 순서대로 보여준다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sp>
        <p:nvSpPr>
          <p:cNvPr id="24" name="한쪽 모서리가 잘린 사각형 28">
            <a:extLst>
              <a:ext uri="{FF2B5EF4-FFF2-40B4-BE49-F238E27FC236}">
                <a16:creationId xmlns:a16="http://schemas.microsoft.com/office/drawing/2014/main" id="{2F1D6EE8-974A-4F19-8D02-B2EF324C04B2}"/>
              </a:ext>
            </a:extLst>
          </p:cNvPr>
          <p:cNvSpPr/>
          <p:nvPr/>
        </p:nvSpPr>
        <p:spPr>
          <a:xfrm>
            <a:off x="2655074" y="6598263"/>
            <a:ext cx="1094788" cy="242917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7A6452-D5F5-4EF9-92E9-5083ABFB6A98}"/>
              </a:ext>
            </a:extLst>
          </p:cNvPr>
          <p:cNvSpPr/>
          <p:nvPr/>
        </p:nvSpPr>
        <p:spPr>
          <a:xfrm>
            <a:off x="2933700" y="628650"/>
            <a:ext cx="247650" cy="158296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2278F9-30BC-40B7-B668-5EA611640683}"/>
              </a:ext>
            </a:extLst>
          </p:cNvPr>
          <p:cNvSpPr/>
          <p:nvPr/>
        </p:nvSpPr>
        <p:spPr>
          <a:xfrm>
            <a:off x="9001125" y="548027"/>
            <a:ext cx="257175" cy="169779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9D017A1-23FF-44E9-AB4B-B1812C986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66" y="3284567"/>
            <a:ext cx="5925504" cy="285562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C63FF0-0BC3-447A-9AB4-C07C1CA87E74}"/>
              </a:ext>
            </a:extLst>
          </p:cNvPr>
          <p:cNvSpPr/>
          <p:nvPr/>
        </p:nvSpPr>
        <p:spPr>
          <a:xfrm>
            <a:off x="3598036" y="3686175"/>
            <a:ext cx="392939" cy="142875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1D6780A-B227-47D0-BF18-5268F3BB7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136" y="3284567"/>
            <a:ext cx="5266282" cy="285562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E2846D-A233-4E23-B165-767DF81DB375}"/>
              </a:ext>
            </a:extLst>
          </p:cNvPr>
          <p:cNvSpPr/>
          <p:nvPr/>
        </p:nvSpPr>
        <p:spPr>
          <a:xfrm>
            <a:off x="9715500" y="3686175"/>
            <a:ext cx="257175" cy="142875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9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/>
          </p:nvPr>
        </p:nvGraphicFramePr>
        <p:xfrm>
          <a:off x="945337" y="1139371"/>
          <a:ext cx="10914743" cy="255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48406" y="-20753"/>
            <a:ext cx="2329331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메인 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FOOTER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82D94A-7597-4552-972F-3AF89946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485664"/>
            <a:ext cx="11595100" cy="39847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CB6D4D-CA6E-4894-9CF9-780D421A667C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77DDBD-EAAE-43A9-9600-09424809D7B9}"/>
              </a:ext>
            </a:extLst>
          </p:cNvPr>
          <p:cNvSpPr/>
          <p:nvPr/>
        </p:nvSpPr>
        <p:spPr>
          <a:xfrm>
            <a:off x="656451" y="2261961"/>
            <a:ext cx="2229624" cy="1519464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940017-B5C9-471F-A5C3-DFB6A9FC09EC}"/>
              </a:ext>
            </a:extLst>
          </p:cNvPr>
          <p:cNvSpPr/>
          <p:nvPr/>
        </p:nvSpPr>
        <p:spPr>
          <a:xfrm>
            <a:off x="11696741" y="1621481"/>
            <a:ext cx="404483" cy="554182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5">
            <a:extLst>
              <a:ext uri="{FF2B5EF4-FFF2-40B4-BE49-F238E27FC236}">
                <a16:creationId xmlns:a16="http://schemas.microsoft.com/office/drawing/2014/main" id="{23271F47-3780-4227-8801-17D419AF6DD0}"/>
              </a:ext>
            </a:extLst>
          </p:cNvPr>
          <p:cNvSpPr/>
          <p:nvPr/>
        </p:nvSpPr>
        <p:spPr>
          <a:xfrm>
            <a:off x="4320911" y="3582964"/>
            <a:ext cx="4684295" cy="3236151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1400" b="1" dirty="0"/>
              <a:t>footer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notice </a:t>
            </a:r>
            <a:r>
              <a:rPr lang="ko-KR" altLang="en-US" sz="1400" b="1" dirty="0"/>
              <a:t>제목 클릭 시 공지사항 페이지로 이동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오늘 등록한 글에 대해서는 </a:t>
            </a:r>
            <a:r>
              <a:rPr lang="en-US" altLang="ko-KR" sz="1400" b="1" dirty="0"/>
              <a:t>new</a:t>
            </a:r>
            <a:r>
              <a:rPr lang="ko-KR" altLang="en-US" sz="1400" b="1" dirty="0"/>
              <a:t>아이콘이 붙는다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89B917-9C9D-4008-AE96-9E0FD0564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767" y="3670449"/>
            <a:ext cx="4452582" cy="2554515"/>
          </a:xfrm>
          <a:prstGeom prst="rect">
            <a:avLst/>
          </a:prstGeom>
        </p:spPr>
      </p:pic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16C951F9-8793-45C7-B644-2371E23501C4}"/>
              </a:ext>
            </a:extLst>
          </p:cNvPr>
          <p:cNvSpPr/>
          <p:nvPr/>
        </p:nvSpPr>
        <p:spPr>
          <a:xfrm>
            <a:off x="4320911" y="-16579"/>
            <a:ext cx="4684295" cy="3236151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300" b="1" dirty="0"/>
              <a:t>클릭 시 매장위치를 알려주는 지도 페이지가 뜬다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F32905-A771-4499-BDF5-4BEFFFEA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767" y="133517"/>
            <a:ext cx="4452582" cy="267293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63B3A15-B40B-44B9-AD92-D60452A37C09}"/>
              </a:ext>
            </a:extLst>
          </p:cNvPr>
          <p:cNvCxnSpPr/>
          <p:nvPr/>
        </p:nvCxnSpPr>
        <p:spPr>
          <a:xfrm flipH="1" flipV="1">
            <a:off x="9005206" y="1139371"/>
            <a:ext cx="2691535" cy="565604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78FFBF-1ACB-4183-B669-78E7BABAE6EF}"/>
              </a:ext>
            </a:extLst>
          </p:cNvPr>
          <p:cNvCxnSpPr>
            <a:stCxn id="3" idx="3"/>
          </p:cNvCxnSpPr>
          <p:nvPr/>
        </p:nvCxnSpPr>
        <p:spPr>
          <a:xfrm>
            <a:off x="2886075" y="3021693"/>
            <a:ext cx="1434835" cy="1007382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9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21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/>
          </p:nvPr>
        </p:nvGraphicFramePr>
        <p:xfrm>
          <a:off x="945337" y="1139371"/>
          <a:ext cx="10914743" cy="255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10303" y="4236623"/>
            <a:ext cx="2350928" cy="10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월 순이익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+mn-ea"/>
              </a:rPr>
              <a:t>19,830,621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원</a:t>
            </a:r>
            <a:endParaRPr lang="en-US" altLang="ko-KR" sz="1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2554" y="773355"/>
            <a:ext cx="11157526" cy="39756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29DAA-AB60-40F3-98A3-6BC3F9408FEB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95791" y="1939843"/>
            <a:ext cx="8300634" cy="599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5000" b="1" i="1" dirty="0">
                <a:solidFill>
                  <a:srgbClr val="3A3A3A"/>
                </a:solidFill>
                <a:cs typeface="Aharoni" panose="02010803020104030203" pitchFamily="2" charset="-79"/>
              </a:rPr>
              <a:t>회원 </a:t>
            </a:r>
            <a:r>
              <a:rPr lang="en-US" altLang="ko-KR" sz="5000" b="1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ko-KR" altLang="en-US" sz="5000" b="1" i="1" dirty="0">
                <a:solidFill>
                  <a:srgbClr val="3A3A3A"/>
                </a:solidFill>
                <a:cs typeface="Aharoni" panose="02010803020104030203" pitchFamily="2" charset="-79"/>
              </a:rPr>
              <a:t>로그인 </a:t>
            </a:r>
            <a:r>
              <a:rPr lang="en-US" altLang="ko-KR" sz="5000" b="1" i="1" dirty="0">
                <a:solidFill>
                  <a:srgbClr val="3A3A3A"/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5000" b="1" i="1" dirty="0">
                <a:solidFill>
                  <a:srgbClr val="3A3A3A"/>
                </a:solidFill>
                <a:cs typeface="Aharoni" panose="02010803020104030203" pitchFamily="2" charset="-79"/>
              </a:rPr>
              <a:t>회원가입</a:t>
            </a:r>
            <a:endParaRPr lang="en-US" altLang="ko-KR" sz="5000" dirty="0">
              <a:solidFill>
                <a:srgbClr val="3A3A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8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로그인 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ACEE30-8769-4B62-B564-40E6B31BED2D}"/>
              </a:ext>
            </a:extLst>
          </p:cNvPr>
          <p:cNvSpPr txBox="1"/>
          <p:nvPr/>
        </p:nvSpPr>
        <p:spPr>
          <a:xfrm>
            <a:off x="90776" y="533400"/>
            <a:ext cx="400110" cy="2096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6EA001-DEB3-486E-86BB-9500637F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33387"/>
            <a:ext cx="11582400" cy="15144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FF481E-6BD5-4A8F-AB00-D020EEF3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868" y="2467177"/>
            <a:ext cx="4035597" cy="316209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ED7F110-24F9-4F2C-95A5-FD894D59A638}"/>
              </a:ext>
            </a:extLst>
          </p:cNvPr>
          <p:cNvCxnSpPr/>
          <p:nvPr/>
        </p:nvCxnSpPr>
        <p:spPr>
          <a:xfrm flipH="1">
            <a:off x="7419975" y="942975"/>
            <a:ext cx="1447800" cy="183832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A6297421-4DF5-447A-BD5B-66ED6524A465}"/>
              </a:ext>
            </a:extLst>
          </p:cNvPr>
          <p:cNvSpPr/>
          <p:nvPr/>
        </p:nvSpPr>
        <p:spPr>
          <a:xfrm>
            <a:off x="8867775" y="4267402"/>
            <a:ext cx="3258083" cy="2447892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r>
              <a:rPr lang="en-US" altLang="ko-KR" sz="1300" b="1" dirty="0"/>
              <a:t>               </a:t>
            </a:r>
            <a:r>
              <a:rPr lang="ko-KR" altLang="en-US" sz="1300" b="1" dirty="0"/>
              <a:t>로그인 유효성 검사 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7CA85C-D1AE-4515-8F50-272D16F1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635" y="4403898"/>
            <a:ext cx="2976362" cy="20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4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회원가입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8404" y="668941"/>
            <a:ext cx="2832995" cy="293295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964130-C8B9-439C-B4EA-70C56D1C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5" y="861074"/>
            <a:ext cx="2832995" cy="25486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BA8D2E9-A330-483C-B2F3-D876D8EAC92A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69BFF1F-D4A0-4079-BB5B-2CD26D67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641" y="662838"/>
            <a:ext cx="3663317" cy="623813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ED7EEC5-C4D0-4BC4-9DCD-CA4BDF2CC33F}"/>
              </a:ext>
            </a:extLst>
          </p:cNvPr>
          <p:cNvCxnSpPr/>
          <p:nvPr/>
        </p:nvCxnSpPr>
        <p:spPr>
          <a:xfrm flipV="1">
            <a:off x="1504949" y="1685925"/>
            <a:ext cx="2409825" cy="151447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9D66809E-7034-4936-9F09-8DB9703D8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004" y="1397026"/>
            <a:ext cx="3144162" cy="5536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6C7B89-AF68-410C-8CDA-D95A12BEAFCD}"/>
              </a:ext>
            </a:extLst>
          </p:cNvPr>
          <p:cNvSpPr txBox="1"/>
          <p:nvPr/>
        </p:nvSpPr>
        <p:spPr>
          <a:xfrm>
            <a:off x="8121035" y="1116740"/>
            <a:ext cx="15728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</a:rPr>
              <a:t>아이디 중복체크</a:t>
            </a:r>
            <a:r>
              <a:rPr lang="en-US" altLang="ko-KR" sz="1300" b="1" dirty="0">
                <a:solidFill>
                  <a:schemeClr val="bg1"/>
                </a:solidFill>
              </a:rPr>
              <a:t>,  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A244405-6019-4526-B8A1-4A5DBF4AA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200" y="2009425"/>
            <a:ext cx="3155966" cy="12475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639396E-552A-4B5F-B29D-B63B6D0015EF}"/>
              </a:ext>
            </a:extLst>
          </p:cNvPr>
          <p:cNvSpPr txBox="1"/>
          <p:nvPr/>
        </p:nvSpPr>
        <p:spPr>
          <a:xfrm>
            <a:off x="8121036" y="2553441"/>
            <a:ext cx="1244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</a:rPr>
              <a:t>비밀번호 조건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6E50BAB-63A0-4DCF-AFF4-4354F6730A7D}"/>
              </a:ext>
            </a:extLst>
          </p:cNvPr>
          <p:cNvSpPr/>
          <p:nvPr/>
        </p:nvSpPr>
        <p:spPr>
          <a:xfrm>
            <a:off x="1123950" y="3200400"/>
            <a:ext cx="380999" cy="135540"/>
          </a:xfrm>
          <a:prstGeom prst="rect">
            <a:avLst/>
          </a:prstGeom>
          <a:noFill/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F01A763-8396-42D9-8DB9-F0E37491DDA1}"/>
              </a:ext>
            </a:extLst>
          </p:cNvPr>
          <p:cNvSpPr/>
          <p:nvPr/>
        </p:nvSpPr>
        <p:spPr>
          <a:xfrm>
            <a:off x="8400004" y="1790897"/>
            <a:ext cx="903128" cy="185923"/>
          </a:xfrm>
          <a:prstGeom prst="ellipse">
            <a:avLst/>
          </a:prstGeom>
          <a:noFill/>
          <a:ln>
            <a:solidFill>
              <a:srgbClr val="ED6A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913BBF2-CE9A-4D22-9588-3A22BB810968}"/>
              </a:ext>
            </a:extLst>
          </p:cNvPr>
          <p:cNvSpPr/>
          <p:nvPr/>
        </p:nvSpPr>
        <p:spPr>
          <a:xfrm>
            <a:off x="8400003" y="2424327"/>
            <a:ext cx="980835" cy="199180"/>
          </a:xfrm>
          <a:prstGeom prst="ellipse">
            <a:avLst/>
          </a:prstGeom>
          <a:noFill/>
          <a:ln>
            <a:solidFill>
              <a:srgbClr val="ED6A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AC2146D-208B-4830-9934-20D225F8938B}"/>
              </a:ext>
            </a:extLst>
          </p:cNvPr>
          <p:cNvSpPr/>
          <p:nvPr/>
        </p:nvSpPr>
        <p:spPr>
          <a:xfrm>
            <a:off x="8415224" y="3057757"/>
            <a:ext cx="980835" cy="199180"/>
          </a:xfrm>
          <a:prstGeom prst="ellipse">
            <a:avLst/>
          </a:prstGeom>
          <a:noFill/>
          <a:ln>
            <a:solidFill>
              <a:srgbClr val="ED6A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331AE6-7365-4532-A9AC-1E29055FA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235" y="662838"/>
            <a:ext cx="3541632" cy="482818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A230ABA-8B61-4595-8DEA-5A1905957B0B}"/>
              </a:ext>
            </a:extLst>
          </p:cNvPr>
          <p:cNvCxnSpPr/>
          <p:nvPr/>
        </p:nvCxnSpPr>
        <p:spPr>
          <a:xfrm flipV="1">
            <a:off x="7447722" y="4724729"/>
            <a:ext cx="621919" cy="45667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">
            <a:extLst>
              <a:ext uri="{FF2B5EF4-FFF2-40B4-BE49-F238E27FC236}">
                <a16:creationId xmlns:a16="http://schemas.microsoft.com/office/drawing/2014/main" id="{3D4F0F7F-28B8-42D4-864B-4F1A25C025E7}"/>
              </a:ext>
            </a:extLst>
          </p:cNvPr>
          <p:cNvSpPr/>
          <p:nvPr/>
        </p:nvSpPr>
        <p:spPr>
          <a:xfrm>
            <a:off x="4839335" y="692211"/>
            <a:ext cx="3415367" cy="849058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 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D66DD61-6002-4CFA-833B-290D8EF60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836" y="851965"/>
            <a:ext cx="3156363" cy="553674"/>
          </a:xfrm>
          <a:prstGeom prst="rect">
            <a:avLst/>
          </a:prstGeom>
        </p:spPr>
      </p:pic>
      <p:sp>
        <p:nvSpPr>
          <p:cNvPr id="55" name="모서리가 둥근 직사각형 5">
            <a:extLst>
              <a:ext uri="{FF2B5EF4-FFF2-40B4-BE49-F238E27FC236}">
                <a16:creationId xmlns:a16="http://schemas.microsoft.com/office/drawing/2014/main" id="{0703ACA0-2F6C-4621-996F-1A7864D3D9B7}"/>
              </a:ext>
            </a:extLst>
          </p:cNvPr>
          <p:cNvSpPr/>
          <p:nvPr/>
        </p:nvSpPr>
        <p:spPr>
          <a:xfrm>
            <a:off x="4622828" y="2146852"/>
            <a:ext cx="3415366" cy="1660834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 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1C57B32-7FC6-483A-93ED-84D59C6AF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635" y="2337970"/>
            <a:ext cx="3156363" cy="6006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808C936-56CD-4ABC-ABF1-724303475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5634" y="3055538"/>
            <a:ext cx="3156363" cy="5292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8E1DAE-B3E5-43D1-A186-7D74FD02D8E9}"/>
              </a:ext>
            </a:extLst>
          </p:cNvPr>
          <p:cNvSpPr/>
          <p:nvPr/>
        </p:nvSpPr>
        <p:spPr>
          <a:xfrm>
            <a:off x="10672484" y="1517775"/>
            <a:ext cx="903128" cy="456675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922F08-66E3-4D69-BE75-BD9DF72FFBCB}"/>
              </a:ext>
            </a:extLst>
          </p:cNvPr>
          <p:cNvSpPr/>
          <p:nvPr/>
        </p:nvSpPr>
        <p:spPr>
          <a:xfrm>
            <a:off x="8388200" y="2009425"/>
            <a:ext cx="3396153" cy="1247512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회원가입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8404" y="668941"/>
            <a:ext cx="2832995" cy="293295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964130-C8B9-439C-B4EA-70C56D1C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5" y="861074"/>
            <a:ext cx="2832995" cy="25486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BA8D2E9-A330-483C-B2F3-D876D8EAC92A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69BFF1F-D4A0-4079-BB5B-2CD26D67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536" y="619870"/>
            <a:ext cx="3663317" cy="623813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ED7EEC5-C4D0-4BC4-9DCD-CA4BDF2CC33F}"/>
              </a:ext>
            </a:extLst>
          </p:cNvPr>
          <p:cNvCxnSpPr/>
          <p:nvPr/>
        </p:nvCxnSpPr>
        <p:spPr>
          <a:xfrm flipV="1">
            <a:off x="1504950" y="1685925"/>
            <a:ext cx="2409825" cy="151447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56C7B89-AF68-410C-8CDA-D95A12BEAFCD}"/>
              </a:ext>
            </a:extLst>
          </p:cNvPr>
          <p:cNvSpPr txBox="1"/>
          <p:nvPr/>
        </p:nvSpPr>
        <p:spPr>
          <a:xfrm>
            <a:off x="8359161" y="1039594"/>
            <a:ext cx="163698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</a:rPr>
              <a:t>아이디 유효성 검사</a:t>
            </a:r>
            <a:endParaRPr lang="en-US" altLang="ko-KR" sz="1300" b="1" dirty="0">
              <a:solidFill>
                <a:schemeClr val="bg1"/>
              </a:solidFill>
            </a:endParaRPr>
          </a:p>
          <a:p>
            <a:endParaRPr lang="en-US" altLang="ko-KR" sz="1300" b="1" dirty="0">
              <a:solidFill>
                <a:schemeClr val="bg1"/>
              </a:solidFill>
            </a:endParaRPr>
          </a:p>
          <a:p>
            <a:endParaRPr lang="en-US" altLang="ko-KR" sz="1300" b="1" dirty="0">
              <a:solidFill>
                <a:schemeClr val="bg1"/>
              </a:solidFill>
            </a:endParaRPr>
          </a:p>
          <a:p>
            <a:endParaRPr lang="en-US" altLang="ko-KR" sz="1300" b="1" dirty="0">
              <a:solidFill>
                <a:schemeClr val="bg1"/>
              </a:solidFill>
            </a:endParaRPr>
          </a:p>
          <a:p>
            <a:endParaRPr lang="en-US" altLang="ko-KR" sz="1300" b="1" dirty="0">
              <a:solidFill>
                <a:schemeClr val="bg1"/>
              </a:solidFill>
            </a:endParaRPr>
          </a:p>
          <a:p>
            <a:r>
              <a:rPr lang="ko-KR" altLang="en-US" sz="1300" b="1" dirty="0">
                <a:solidFill>
                  <a:schemeClr val="bg1"/>
                </a:solidFill>
              </a:rPr>
              <a:t>아이디 중복체크</a:t>
            </a:r>
            <a:r>
              <a:rPr lang="en-US" altLang="ko-KR" sz="1300" b="1" dirty="0">
                <a:solidFill>
                  <a:schemeClr val="bg1"/>
                </a:solidFill>
              </a:rPr>
              <a:t>,  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867EB16-4FCB-424E-A05F-1CE16A412BEC}"/>
              </a:ext>
            </a:extLst>
          </p:cNvPr>
          <p:cNvCxnSpPr>
            <a:cxnSpLocks/>
          </p:cNvCxnSpPr>
          <p:nvPr/>
        </p:nvCxnSpPr>
        <p:spPr>
          <a:xfrm flipV="1">
            <a:off x="6915150" y="3762375"/>
            <a:ext cx="933450" cy="800100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5">
            <a:extLst>
              <a:ext uri="{FF2B5EF4-FFF2-40B4-BE49-F238E27FC236}">
                <a16:creationId xmlns:a16="http://schemas.microsoft.com/office/drawing/2014/main" id="{5505A279-0A8D-4AAB-9B48-4114302E81D4}"/>
              </a:ext>
            </a:extLst>
          </p:cNvPr>
          <p:cNvSpPr/>
          <p:nvPr/>
        </p:nvSpPr>
        <p:spPr>
          <a:xfrm>
            <a:off x="7972425" y="1039595"/>
            <a:ext cx="4059742" cy="5265956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5BECC5F-3C16-4AD2-8F61-CDF352655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56" y="1689351"/>
            <a:ext cx="1987944" cy="8126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12F1FF5-D7D2-4513-8695-A60A8D5A7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317" y="3055250"/>
            <a:ext cx="3818360" cy="153067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D089D3D-0FCD-46B0-B04A-B1F7DA05B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317" y="5168649"/>
            <a:ext cx="2966747" cy="9350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A4B0137-B3C5-4E58-B5C6-B236089EE4FE}"/>
              </a:ext>
            </a:extLst>
          </p:cNvPr>
          <p:cNvSpPr txBox="1"/>
          <p:nvPr/>
        </p:nvSpPr>
        <p:spPr>
          <a:xfrm>
            <a:off x="8090501" y="1230413"/>
            <a:ext cx="40522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1) </a:t>
            </a:r>
            <a:r>
              <a:rPr lang="ko-KR" altLang="en-US" sz="1300" dirty="0">
                <a:solidFill>
                  <a:schemeClr val="bg1"/>
                </a:solidFill>
              </a:rPr>
              <a:t>이메일을 입력하고 </a:t>
            </a:r>
            <a:r>
              <a:rPr lang="en-US" altLang="ko-KR" sz="1300" dirty="0">
                <a:solidFill>
                  <a:schemeClr val="bg1"/>
                </a:solidFill>
              </a:rPr>
              <a:t>‘</a:t>
            </a:r>
            <a:r>
              <a:rPr lang="ko-KR" altLang="en-US" sz="1300" dirty="0">
                <a:solidFill>
                  <a:schemeClr val="bg1"/>
                </a:solidFill>
              </a:rPr>
              <a:t>이메일 인증＇ 버튼 클릭 시 다이얼로그 창이 뜨고 </a:t>
            </a:r>
            <a:endParaRPr lang="en-US" altLang="ko-KR" sz="13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AF3A6D-7159-448D-B17E-8C4D44986473}"/>
              </a:ext>
            </a:extLst>
          </p:cNvPr>
          <p:cNvSpPr txBox="1"/>
          <p:nvPr/>
        </p:nvSpPr>
        <p:spPr>
          <a:xfrm>
            <a:off x="8090501" y="2544972"/>
            <a:ext cx="3446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2) </a:t>
            </a:r>
            <a:r>
              <a:rPr lang="ko-KR" altLang="en-US" sz="1300" dirty="0">
                <a:solidFill>
                  <a:schemeClr val="bg1"/>
                </a:solidFill>
              </a:rPr>
              <a:t>입력한 이메일에 접속하면 인증번호 메일을 확인할 수 있다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1FCF6A-0000-4D13-8CF4-78EF52449635}"/>
              </a:ext>
            </a:extLst>
          </p:cNvPr>
          <p:cNvSpPr txBox="1"/>
          <p:nvPr/>
        </p:nvSpPr>
        <p:spPr>
          <a:xfrm>
            <a:off x="8097506" y="4676206"/>
            <a:ext cx="37972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3) </a:t>
            </a:r>
            <a:r>
              <a:rPr lang="ko-KR" altLang="en-US" sz="1300" dirty="0">
                <a:solidFill>
                  <a:schemeClr val="bg1"/>
                </a:solidFill>
              </a:rPr>
              <a:t>받은 인증번호를 입력하고 </a:t>
            </a:r>
            <a:r>
              <a:rPr lang="en-US" altLang="ko-KR" sz="1300" dirty="0">
                <a:solidFill>
                  <a:schemeClr val="bg1"/>
                </a:solidFill>
              </a:rPr>
              <a:t>‘</a:t>
            </a:r>
            <a:r>
              <a:rPr lang="ko-KR" altLang="en-US" sz="1300" dirty="0">
                <a:solidFill>
                  <a:schemeClr val="bg1"/>
                </a:solidFill>
              </a:rPr>
              <a:t>확인＇ 버튼 클릭 시 인증이 완료된다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endParaRPr lang="en-US" altLang="ko-KR" sz="13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86686C-5570-4E62-AC8E-17FC72785564}"/>
              </a:ext>
            </a:extLst>
          </p:cNvPr>
          <p:cNvSpPr/>
          <p:nvPr/>
        </p:nvSpPr>
        <p:spPr>
          <a:xfrm>
            <a:off x="1104900" y="3200400"/>
            <a:ext cx="400049" cy="135540"/>
          </a:xfrm>
          <a:prstGeom prst="rect">
            <a:avLst/>
          </a:prstGeom>
          <a:noFill/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회원가입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8404" y="668941"/>
            <a:ext cx="2832995" cy="293295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964130-C8B9-439C-B4EA-70C56D1C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5" y="861074"/>
            <a:ext cx="2832995" cy="25486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BA8D2E9-A330-483C-B2F3-D876D8EAC92A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69BFF1F-D4A0-4079-BB5B-2CD26D67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536" y="619870"/>
            <a:ext cx="3663317" cy="623813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ED7EEC5-C4D0-4BC4-9DCD-CA4BDF2CC33F}"/>
              </a:ext>
            </a:extLst>
          </p:cNvPr>
          <p:cNvCxnSpPr/>
          <p:nvPr/>
        </p:nvCxnSpPr>
        <p:spPr>
          <a:xfrm flipV="1">
            <a:off x="1504950" y="1685925"/>
            <a:ext cx="2409825" cy="151447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56C7B89-AF68-410C-8CDA-D95A12BEAFCD}"/>
              </a:ext>
            </a:extLst>
          </p:cNvPr>
          <p:cNvSpPr txBox="1"/>
          <p:nvPr/>
        </p:nvSpPr>
        <p:spPr>
          <a:xfrm>
            <a:off x="8359161" y="1039594"/>
            <a:ext cx="163698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</a:rPr>
              <a:t>아이디 유효성 검사</a:t>
            </a:r>
            <a:endParaRPr lang="en-US" altLang="ko-KR" sz="1300" b="1" dirty="0">
              <a:solidFill>
                <a:schemeClr val="bg1"/>
              </a:solidFill>
            </a:endParaRPr>
          </a:p>
          <a:p>
            <a:endParaRPr lang="en-US" altLang="ko-KR" sz="1300" b="1" dirty="0">
              <a:solidFill>
                <a:schemeClr val="bg1"/>
              </a:solidFill>
            </a:endParaRPr>
          </a:p>
          <a:p>
            <a:endParaRPr lang="en-US" altLang="ko-KR" sz="1300" b="1" dirty="0">
              <a:solidFill>
                <a:schemeClr val="bg1"/>
              </a:solidFill>
            </a:endParaRPr>
          </a:p>
          <a:p>
            <a:endParaRPr lang="en-US" altLang="ko-KR" sz="1300" b="1" dirty="0">
              <a:solidFill>
                <a:schemeClr val="bg1"/>
              </a:solidFill>
            </a:endParaRPr>
          </a:p>
          <a:p>
            <a:endParaRPr lang="en-US" altLang="ko-KR" sz="1300" b="1" dirty="0">
              <a:solidFill>
                <a:schemeClr val="bg1"/>
              </a:solidFill>
            </a:endParaRPr>
          </a:p>
          <a:p>
            <a:r>
              <a:rPr lang="ko-KR" altLang="en-US" sz="1300" b="1" dirty="0">
                <a:solidFill>
                  <a:schemeClr val="bg1"/>
                </a:solidFill>
              </a:rPr>
              <a:t>아이디 중복체크</a:t>
            </a:r>
            <a:r>
              <a:rPr lang="en-US" altLang="ko-KR" sz="1300" b="1" dirty="0">
                <a:solidFill>
                  <a:schemeClr val="bg1"/>
                </a:solidFill>
              </a:rPr>
              <a:t>,  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FC2B0E6E-6C4A-4C7A-B085-8EB2020FE051}"/>
              </a:ext>
            </a:extLst>
          </p:cNvPr>
          <p:cNvSpPr/>
          <p:nvPr/>
        </p:nvSpPr>
        <p:spPr>
          <a:xfrm>
            <a:off x="7649184" y="707768"/>
            <a:ext cx="4335781" cy="3710026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F33BD2B-F584-4654-896C-3223F8857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306" y="861074"/>
            <a:ext cx="4100666" cy="34560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AA32A2-7EAE-4058-89E8-BB8729C86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155" y="4962525"/>
            <a:ext cx="3196146" cy="1187707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867EB16-4FCB-424E-A05F-1CE16A412BEC}"/>
              </a:ext>
            </a:extLst>
          </p:cNvPr>
          <p:cNvCxnSpPr>
            <a:endCxn id="45" idx="3"/>
          </p:cNvCxnSpPr>
          <p:nvPr/>
        </p:nvCxnSpPr>
        <p:spPr>
          <a:xfrm flipV="1">
            <a:off x="6296025" y="3738935"/>
            <a:ext cx="1270828" cy="149981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2AF4DE8-2598-4183-A98E-993B007A5889}"/>
              </a:ext>
            </a:extLst>
          </p:cNvPr>
          <p:cNvSpPr/>
          <p:nvPr/>
        </p:nvSpPr>
        <p:spPr>
          <a:xfrm>
            <a:off x="7429500" y="5410200"/>
            <a:ext cx="459489" cy="228600"/>
          </a:xfrm>
          <a:prstGeom prst="rightArrow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78F48C-6BC7-4CE4-807E-9E2C24022283}"/>
              </a:ext>
            </a:extLst>
          </p:cNvPr>
          <p:cNvSpPr/>
          <p:nvPr/>
        </p:nvSpPr>
        <p:spPr>
          <a:xfrm>
            <a:off x="1104900" y="3200400"/>
            <a:ext cx="400049" cy="135540"/>
          </a:xfrm>
          <a:prstGeom prst="rect">
            <a:avLst/>
          </a:prstGeom>
          <a:noFill/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4BFB73A-FEF6-4E55-AB99-2543D8E07ED9}"/>
              </a:ext>
            </a:extLst>
          </p:cNvPr>
          <p:cNvSpPr/>
          <p:nvPr/>
        </p:nvSpPr>
        <p:spPr>
          <a:xfrm>
            <a:off x="7967155" y="5143500"/>
            <a:ext cx="1992187" cy="674906"/>
          </a:xfrm>
          <a:prstGeom prst="ellipse">
            <a:avLst/>
          </a:prstGeom>
          <a:noFill/>
          <a:ln>
            <a:solidFill>
              <a:srgbClr val="ED6A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7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9" grpId="0" animBg="1"/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아이디 찾기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8406" y="619870"/>
            <a:ext cx="3686384" cy="305844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5A377F4-D52E-45F6-A94A-43BDA817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26" y="795777"/>
            <a:ext cx="3510993" cy="2845014"/>
          </a:xfrm>
          <a:prstGeom prst="rect">
            <a:avLst/>
          </a:prstGeom>
        </p:spPr>
      </p:pic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E5190DBB-B304-47B6-957C-78DF70E9976E}"/>
              </a:ext>
            </a:extLst>
          </p:cNvPr>
          <p:cNvSpPr/>
          <p:nvPr/>
        </p:nvSpPr>
        <p:spPr>
          <a:xfrm>
            <a:off x="8493627" y="1550020"/>
            <a:ext cx="3552382" cy="5007052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/>
              <a:t>인증번호를 입력하면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가입한 아이디를 볼 수 있다</a:t>
            </a:r>
            <a:r>
              <a:rPr lang="en-US" altLang="ko-KR" sz="1300" b="1" dirty="0"/>
              <a:t>.</a:t>
            </a:r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ko-KR" altLang="en-US" sz="13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9123AB-E64C-4A30-87B5-7837325A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34" y="1557529"/>
            <a:ext cx="3686384" cy="28721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313350-8CD0-4599-907E-3E8E7C2C1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36" y="1929730"/>
            <a:ext cx="3216764" cy="13702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DEB17F7-473F-4534-9F09-592D78AF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436" y="4021842"/>
            <a:ext cx="3216764" cy="24341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83E0F0-BB22-4069-B968-ECB58B634595}"/>
              </a:ext>
            </a:extLst>
          </p:cNvPr>
          <p:cNvSpPr/>
          <p:nvPr/>
        </p:nvSpPr>
        <p:spPr>
          <a:xfrm>
            <a:off x="1857375" y="3359500"/>
            <a:ext cx="804947" cy="281291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4C9701-1CD4-4A56-B7CC-4D37D9493226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8BCD56-5555-401E-A41B-CACF46CF2F13}"/>
              </a:ext>
            </a:extLst>
          </p:cNvPr>
          <p:cNvCxnSpPr>
            <a:stCxn id="26" idx="3"/>
            <a:endCxn id="22" idx="1"/>
          </p:cNvCxnSpPr>
          <p:nvPr/>
        </p:nvCxnSpPr>
        <p:spPr>
          <a:xfrm flipV="1">
            <a:off x="2662322" y="2993603"/>
            <a:ext cx="1977112" cy="506543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CA59F01-C546-4D8E-B226-3ECB9E97C520}"/>
              </a:ext>
            </a:extLst>
          </p:cNvPr>
          <p:cNvSpPr txBox="1"/>
          <p:nvPr/>
        </p:nvSpPr>
        <p:spPr>
          <a:xfrm>
            <a:off x="2051255" y="5114393"/>
            <a:ext cx="53094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‘</a:t>
            </a:r>
            <a:r>
              <a:rPr lang="ko-KR" altLang="en-US" sz="1300" b="1" dirty="0"/>
              <a:t>로그인 상태 유지＇ 선택 시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시간이 지나도 로그인 상태가 유지된다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sp>
        <p:nvSpPr>
          <p:cNvPr id="36" name="한쪽 모서리가 잘린 사각형 28">
            <a:extLst>
              <a:ext uri="{FF2B5EF4-FFF2-40B4-BE49-F238E27FC236}">
                <a16:creationId xmlns:a16="http://schemas.microsoft.com/office/drawing/2014/main" id="{F3045103-D13A-4671-A65F-FF20D0DD7E4B}"/>
              </a:ext>
            </a:extLst>
          </p:cNvPr>
          <p:cNvSpPr/>
          <p:nvPr/>
        </p:nvSpPr>
        <p:spPr>
          <a:xfrm>
            <a:off x="906826" y="5138176"/>
            <a:ext cx="1094788" cy="242917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26C973F-3AF2-4E3A-B91D-59A120E415D2}"/>
              </a:ext>
            </a:extLst>
          </p:cNvPr>
          <p:cNvSpPr/>
          <p:nvPr/>
        </p:nvSpPr>
        <p:spPr>
          <a:xfrm>
            <a:off x="1011307" y="1476907"/>
            <a:ext cx="885825" cy="238125"/>
          </a:xfrm>
          <a:prstGeom prst="ellipse">
            <a:avLst/>
          </a:prstGeom>
          <a:noFill/>
          <a:ln w="19050">
            <a:solidFill>
              <a:srgbClr val="ED6A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6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비밀번호 찾기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8404" y="619870"/>
            <a:ext cx="3411001" cy="3695653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9591518-2B31-4041-9E0C-1988174D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95" y="731389"/>
            <a:ext cx="3169217" cy="33589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D4DEF26-188E-4FA7-BA5A-1C82F096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34" y="686704"/>
            <a:ext cx="3142138" cy="335181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63B594-D7A8-4B5C-9ADE-C89116C5438A}"/>
              </a:ext>
            </a:extLst>
          </p:cNvPr>
          <p:cNvSpPr/>
          <p:nvPr/>
        </p:nvSpPr>
        <p:spPr>
          <a:xfrm>
            <a:off x="2499107" y="3843947"/>
            <a:ext cx="757049" cy="246417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74EB97-E344-41C3-BADF-4E06BF24CEB5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3BC1FE0-76A7-44AF-A3C3-4E7D74D4D81A}"/>
              </a:ext>
            </a:extLst>
          </p:cNvPr>
          <p:cNvCxnSpPr>
            <a:stCxn id="32" idx="3"/>
            <a:endCxn id="26" idx="1"/>
          </p:cNvCxnSpPr>
          <p:nvPr/>
        </p:nvCxnSpPr>
        <p:spPr>
          <a:xfrm flipV="1">
            <a:off x="3256156" y="2362611"/>
            <a:ext cx="1230678" cy="160454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333B13D2-81F3-49E9-A8AB-7B741A36562A}"/>
              </a:ext>
            </a:extLst>
          </p:cNvPr>
          <p:cNvSpPr/>
          <p:nvPr/>
        </p:nvSpPr>
        <p:spPr>
          <a:xfrm>
            <a:off x="8310776" y="1853634"/>
            <a:ext cx="3279627" cy="4430464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ko-KR" altLang="en-US" sz="13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AF6900-D7B8-466D-A1E5-7A447747B9DC}"/>
              </a:ext>
            </a:extLst>
          </p:cNvPr>
          <p:cNvSpPr txBox="1"/>
          <p:nvPr/>
        </p:nvSpPr>
        <p:spPr>
          <a:xfrm>
            <a:off x="8539626" y="1372370"/>
            <a:ext cx="14109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</a:rPr>
              <a:t>비밀번호 재설정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A3D781-A31C-47C6-A7D8-72BB55F9D6B1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628972" y="3843947"/>
            <a:ext cx="681804" cy="224919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5AEA007-F5E6-49F7-97E6-7F9F9E20F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152" y="2147912"/>
            <a:ext cx="2915048" cy="11311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45200B6-C20A-494C-81EB-CA0985351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152" y="3573306"/>
            <a:ext cx="2926874" cy="255858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18C75C12-2B20-479A-A6EA-3E254504600E}"/>
              </a:ext>
            </a:extLst>
          </p:cNvPr>
          <p:cNvSpPr/>
          <p:nvPr/>
        </p:nvSpPr>
        <p:spPr>
          <a:xfrm>
            <a:off x="9448800" y="5324475"/>
            <a:ext cx="885825" cy="161155"/>
          </a:xfrm>
          <a:prstGeom prst="ellipse">
            <a:avLst/>
          </a:prstGeom>
          <a:noFill/>
          <a:ln>
            <a:solidFill>
              <a:srgbClr val="ED6A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24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/>
          </p:nvPr>
        </p:nvGraphicFramePr>
        <p:xfrm>
          <a:off x="945337" y="1139371"/>
          <a:ext cx="10914743" cy="255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상품♥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66594" y="527900"/>
            <a:ext cx="11193486" cy="4278276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E23187-A095-4F0B-B5DC-E2CF73F6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42" y="696009"/>
            <a:ext cx="10520903" cy="3473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E88CD-1537-4D3E-8F0F-7DFDF1ACCAD4}"/>
              </a:ext>
            </a:extLst>
          </p:cNvPr>
          <p:cNvSpPr txBox="1"/>
          <p:nvPr/>
        </p:nvSpPr>
        <p:spPr>
          <a:xfrm>
            <a:off x="1051932" y="4352611"/>
            <a:ext cx="84423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상품의 하트 클릭 시 카운트가 올라가고 </a:t>
            </a:r>
            <a:r>
              <a:rPr lang="en-US" altLang="ko-KR" sz="1300" b="1" dirty="0"/>
              <a:t>‘MY HEART” </a:t>
            </a:r>
            <a:r>
              <a:rPr lang="ko-KR" altLang="en-US" sz="1300" b="1" dirty="0"/>
              <a:t>메뉴로 이동하면 내가 선택한 하트 상품들을 볼 수 있다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E5B6BB-D721-4FC5-AE1F-738A34CB2499}"/>
              </a:ext>
            </a:extLst>
          </p:cNvPr>
          <p:cNvSpPr/>
          <p:nvPr/>
        </p:nvSpPr>
        <p:spPr>
          <a:xfrm>
            <a:off x="2642839" y="3795814"/>
            <a:ext cx="345688" cy="196323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64D034-B7E4-426D-9EC4-60A49E9657A9}"/>
              </a:ext>
            </a:extLst>
          </p:cNvPr>
          <p:cNvSpPr/>
          <p:nvPr/>
        </p:nvSpPr>
        <p:spPr>
          <a:xfrm>
            <a:off x="4282378" y="3815760"/>
            <a:ext cx="345688" cy="196323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40A14A1D-0D65-43DB-A7EB-D43E08FD09EA}"/>
              </a:ext>
            </a:extLst>
          </p:cNvPr>
          <p:cNvSpPr/>
          <p:nvPr/>
        </p:nvSpPr>
        <p:spPr>
          <a:xfrm>
            <a:off x="3684685" y="2056449"/>
            <a:ext cx="8507316" cy="4700519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/>
              <a:t>MY HEART</a:t>
            </a:r>
            <a:r>
              <a:rPr lang="ko-KR" altLang="en-US" sz="1300" b="1" dirty="0"/>
              <a:t>페이지</a:t>
            </a:r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ko-KR" altLang="en-US" sz="13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22AD26-0C89-468D-86D1-961118A20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362" y="2507645"/>
            <a:ext cx="8005679" cy="40827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2572249-7A11-4472-B954-708EF22E0B00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12855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85C491-7E9A-44E1-9601-E2746914EC76}"/>
              </a:ext>
            </a:extLst>
          </p:cNvPr>
          <p:cNvSpPr txBox="1"/>
          <p:nvPr/>
        </p:nvSpPr>
        <p:spPr>
          <a:xfrm>
            <a:off x="90776" y="514928"/>
            <a:ext cx="400110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DB</a:t>
            </a:r>
            <a:r>
              <a:rPr lang="ko-KR" altLang="en-US" sz="1400" b="1" dirty="0">
                <a:solidFill>
                  <a:schemeClr val="bg1"/>
                </a:solidFill>
              </a:rPr>
              <a:t>구성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9D1312-EE96-4FDA-A646-67497926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0"/>
            <a:ext cx="1159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4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/>
          </p:nvPr>
        </p:nvGraphicFramePr>
        <p:xfrm>
          <a:off x="945337" y="1139371"/>
          <a:ext cx="10914743" cy="255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10303" y="4236623"/>
            <a:ext cx="2350928" cy="10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월 순이익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latin typeface="+mn-ea"/>
              </a:rPr>
              <a:t>19,830,621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원</a:t>
            </a:r>
            <a:endParaRPr lang="en-US" altLang="ko-KR" sz="1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2554" y="773355"/>
            <a:ext cx="11157526" cy="39756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29DAA-AB60-40F3-98A3-6BC3F9408FEB}"/>
              </a:ext>
            </a:extLst>
          </p:cNvPr>
          <p:cNvSpPr txBox="1"/>
          <p:nvPr/>
        </p:nvSpPr>
        <p:spPr>
          <a:xfrm>
            <a:off x="90776" y="514928"/>
            <a:ext cx="400110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-MAIN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95791" y="1939843"/>
            <a:ext cx="8300634" cy="599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5000" b="1" i="1" dirty="0">
                <a:solidFill>
                  <a:srgbClr val="3A3A3A"/>
                </a:solidFill>
                <a:cs typeface="Aharoni" panose="02010803020104030203" pitchFamily="2" charset="-79"/>
              </a:rPr>
              <a:t>회원 </a:t>
            </a:r>
            <a:r>
              <a:rPr lang="en-US" altLang="ko-KR" sz="5000" b="1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ko-KR" altLang="en-US" sz="50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상품주문</a:t>
            </a:r>
            <a:endParaRPr lang="en-US" altLang="ko-KR" sz="5000" dirty="0">
              <a:solidFill>
                <a:srgbClr val="3A3A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954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/>
          </p:nvPr>
        </p:nvGraphicFramePr>
        <p:xfrm>
          <a:off x="945337" y="1139371"/>
          <a:ext cx="10914743" cy="255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48406" y="-20753"/>
            <a:ext cx="2953799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상품주문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8407" y="533402"/>
            <a:ext cx="11235453" cy="579119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3CF34-72C2-4508-8A7E-46B073E72F11}"/>
              </a:ext>
            </a:extLst>
          </p:cNvPr>
          <p:cNvSpPr txBox="1"/>
          <p:nvPr/>
        </p:nvSpPr>
        <p:spPr>
          <a:xfrm>
            <a:off x="2225305" y="6486659"/>
            <a:ext cx="45255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상품에 마우스오버시 특정범위 영역의 이미지가 확대된다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AF21D9-2780-48B0-A3FC-4BDA7A0E9595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D38D59-D8A6-40A7-985A-F45889E9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60" y="684925"/>
            <a:ext cx="9321600" cy="5543465"/>
          </a:xfrm>
          <a:prstGeom prst="rect">
            <a:avLst/>
          </a:prstGeom>
        </p:spPr>
      </p:pic>
      <p:sp>
        <p:nvSpPr>
          <p:cNvPr id="23" name="한쪽 모서리가 잘린 사각형 28">
            <a:extLst>
              <a:ext uri="{FF2B5EF4-FFF2-40B4-BE49-F238E27FC236}">
                <a16:creationId xmlns:a16="http://schemas.microsoft.com/office/drawing/2014/main" id="{89E385C5-95BC-4ADD-AC88-1042C10CE4DF}"/>
              </a:ext>
            </a:extLst>
          </p:cNvPr>
          <p:cNvSpPr/>
          <p:nvPr/>
        </p:nvSpPr>
        <p:spPr>
          <a:xfrm>
            <a:off x="1154122" y="6467896"/>
            <a:ext cx="1071183" cy="311151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100" b="1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9810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BD9B343C-B7F7-4415-A2FC-19411DA24A7C}"/>
              </a:ext>
            </a:extLst>
          </p:cNvPr>
          <p:cNvSpPr/>
          <p:nvPr/>
        </p:nvSpPr>
        <p:spPr>
          <a:xfrm>
            <a:off x="7839075" y="3314700"/>
            <a:ext cx="323850" cy="337739"/>
          </a:xfrm>
          <a:prstGeom prst="downArrow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2953799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상품주문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B54C8E-269A-4C13-AF6F-8D0E05787D9E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D5CC8D-CCA1-4545-80CE-005B9F4A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5" y="533400"/>
            <a:ext cx="10180349" cy="60073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AE1692-CF85-4BBB-8368-052EBAAF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2102444"/>
            <a:ext cx="4652963" cy="15811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B5B8FC-AF23-4431-AF3E-71A453CE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2466975"/>
            <a:ext cx="4652963" cy="1070083"/>
          </a:xfrm>
          <a:prstGeom prst="rect">
            <a:avLst/>
          </a:prstGeom>
        </p:spPr>
      </p:pic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id="{5F65D009-5D03-4C6B-A5A7-D3589C2FE514}"/>
              </a:ext>
            </a:extLst>
          </p:cNvPr>
          <p:cNvSpPr/>
          <p:nvPr/>
        </p:nvSpPr>
        <p:spPr>
          <a:xfrm>
            <a:off x="7010399" y="3714749"/>
            <a:ext cx="5076825" cy="3043961"/>
          </a:xfrm>
          <a:prstGeom prst="roundRect">
            <a:avLst>
              <a:gd name="adj" fmla="val 9240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84117E-C602-406D-9510-A1C80CE6E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324" y="3792590"/>
            <a:ext cx="4820227" cy="2888278"/>
          </a:xfrm>
          <a:prstGeom prst="rect">
            <a:avLst/>
          </a:prstGeom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76B5B0E-FAD5-4B0C-878C-A19868B44021}"/>
              </a:ext>
            </a:extLst>
          </p:cNvPr>
          <p:cNvSpPr/>
          <p:nvPr/>
        </p:nvSpPr>
        <p:spPr>
          <a:xfrm>
            <a:off x="7629525" y="3228975"/>
            <a:ext cx="419100" cy="337739"/>
          </a:xfrm>
          <a:prstGeom prst="downArrow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2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3824868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SHOPPING BAG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B7E93E-9A3A-4A13-9DE3-33F7BF72D135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051937-2565-4BE9-8849-5FAA2040B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6" y="540722"/>
            <a:ext cx="4271269" cy="25593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3D7E4E-9C84-405E-8E71-84051404886A}"/>
              </a:ext>
            </a:extLst>
          </p:cNvPr>
          <p:cNvSpPr/>
          <p:nvPr/>
        </p:nvSpPr>
        <p:spPr>
          <a:xfrm>
            <a:off x="748406" y="2671440"/>
            <a:ext cx="2137669" cy="428625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3A4B6B-19A1-47B3-9741-C7A3A615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9" y="3721559"/>
            <a:ext cx="9444731" cy="2747809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2EAFD58-DC89-4359-87A7-E744D3E0A2E8}"/>
              </a:ext>
            </a:extLst>
          </p:cNvPr>
          <p:cNvSpPr/>
          <p:nvPr/>
        </p:nvSpPr>
        <p:spPr>
          <a:xfrm>
            <a:off x="2743200" y="3200400"/>
            <a:ext cx="295275" cy="304800"/>
          </a:xfrm>
          <a:prstGeom prst="downArrow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한쪽 모서리가 잘린 사각형 28">
            <a:extLst>
              <a:ext uri="{FF2B5EF4-FFF2-40B4-BE49-F238E27FC236}">
                <a16:creationId xmlns:a16="http://schemas.microsoft.com/office/drawing/2014/main" id="{183CD6E0-4DDC-4A0E-9D51-4F8054FF05FE}"/>
              </a:ext>
            </a:extLst>
          </p:cNvPr>
          <p:cNvSpPr/>
          <p:nvPr/>
        </p:nvSpPr>
        <p:spPr>
          <a:xfrm>
            <a:off x="1638299" y="6459105"/>
            <a:ext cx="933450" cy="226622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32D28-F824-4C6B-9464-3E4F9604EA63}"/>
              </a:ext>
            </a:extLst>
          </p:cNvPr>
          <p:cNvSpPr txBox="1"/>
          <p:nvPr/>
        </p:nvSpPr>
        <p:spPr>
          <a:xfrm>
            <a:off x="2571749" y="6426222"/>
            <a:ext cx="38090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Shopping Bag</a:t>
            </a:r>
            <a:r>
              <a:rPr lang="ko-KR" altLang="en-US" sz="1300" b="1" dirty="0"/>
              <a:t>은 담은 물건들을 확인할 수 있다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174241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3824868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SHOPPING BAG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B7E93E-9A3A-4A13-9DE3-33F7BF72D135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0671AD-DFE2-44FC-9882-C7791185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605246"/>
            <a:ext cx="11453117" cy="5795553"/>
          </a:xfrm>
          <a:prstGeom prst="rect">
            <a:avLst/>
          </a:prstGeom>
        </p:spPr>
      </p:pic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A98C3CC7-6A63-4BEB-8260-58C06799CB00}"/>
              </a:ext>
            </a:extLst>
          </p:cNvPr>
          <p:cNvSpPr/>
          <p:nvPr/>
        </p:nvSpPr>
        <p:spPr>
          <a:xfrm>
            <a:off x="6347283" y="256324"/>
            <a:ext cx="5482767" cy="2010626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9EA147-88B1-4A81-A95E-0CC70D6A77FA}"/>
              </a:ext>
            </a:extLst>
          </p:cNvPr>
          <p:cNvSpPr/>
          <p:nvPr/>
        </p:nvSpPr>
        <p:spPr>
          <a:xfrm>
            <a:off x="661181" y="1139370"/>
            <a:ext cx="4569857" cy="1427599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B63E52-3C9A-479A-9945-2CBEF3FE3B5C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231038" y="1514476"/>
            <a:ext cx="1074512" cy="338694"/>
          </a:xfrm>
          <a:prstGeom prst="straightConnector1">
            <a:avLst/>
          </a:prstGeom>
          <a:ln w="28575"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B7B853D-049F-4B48-951E-DA50CF131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564" y="319369"/>
            <a:ext cx="5334000" cy="180022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001D1E-8B5B-47E0-ADA4-B140232F6CF5}"/>
              </a:ext>
            </a:extLst>
          </p:cNvPr>
          <p:cNvSpPr/>
          <p:nvPr/>
        </p:nvSpPr>
        <p:spPr>
          <a:xfrm>
            <a:off x="661181" y="2725563"/>
            <a:ext cx="6215869" cy="2010627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A54430-68CA-4884-8916-D343490A17BF}"/>
              </a:ext>
            </a:extLst>
          </p:cNvPr>
          <p:cNvCxnSpPr>
            <a:cxnSpLocks/>
          </p:cNvCxnSpPr>
          <p:nvPr/>
        </p:nvCxnSpPr>
        <p:spPr>
          <a:xfrm>
            <a:off x="2742218" y="4718484"/>
            <a:ext cx="289115" cy="321371"/>
          </a:xfrm>
          <a:prstGeom prst="straightConnector1">
            <a:avLst/>
          </a:prstGeom>
          <a:ln w="28575"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857C26A0-7AA1-4D14-ADB6-88DC5D41930D}"/>
              </a:ext>
            </a:extLst>
          </p:cNvPr>
          <p:cNvSpPr/>
          <p:nvPr/>
        </p:nvSpPr>
        <p:spPr>
          <a:xfrm>
            <a:off x="3114676" y="4459113"/>
            <a:ext cx="8416144" cy="2330140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FC948-CC6E-4F29-8E78-310E01E7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2" y="4530959"/>
            <a:ext cx="8086725" cy="21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5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0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7" y="-20753"/>
            <a:ext cx="2675018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CHECKOUT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D33A2C-5D8C-4229-81F5-9080AFF12F4A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32DE-F982-4F9D-AB52-9620F642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66" y="585537"/>
            <a:ext cx="11538634" cy="5806782"/>
          </a:xfrm>
          <a:prstGeom prst="rect">
            <a:avLst/>
          </a:prstGeom>
        </p:spPr>
      </p:pic>
      <p:sp>
        <p:nvSpPr>
          <p:cNvPr id="36" name="한쪽 모서리가 잘린 사각형 28">
            <a:extLst>
              <a:ext uri="{FF2B5EF4-FFF2-40B4-BE49-F238E27FC236}">
                <a16:creationId xmlns:a16="http://schemas.microsoft.com/office/drawing/2014/main" id="{15D86487-C2F8-44EE-B94F-7CB14FB0B17B}"/>
              </a:ext>
            </a:extLst>
          </p:cNvPr>
          <p:cNvSpPr/>
          <p:nvPr/>
        </p:nvSpPr>
        <p:spPr>
          <a:xfrm>
            <a:off x="748407" y="6444455"/>
            <a:ext cx="933450" cy="226622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58F7674B-851C-4FA8-B092-CC6B7D57AA9C}"/>
              </a:ext>
            </a:extLst>
          </p:cNvPr>
          <p:cNvSpPr/>
          <p:nvPr/>
        </p:nvSpPr>
        <p:spPr>
          <a:xfrm>
            <a:off x="3281001" y="1299180"/>
            <a:ext cx="3497179" cy="4379495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ko-KR" altLang="en-US" sz="13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864AB1-C3D1-4890-A439-F77FACD63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613" y="1550185"/>
            <a:ext cx="3069954" cy="39665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B5A9F9-6896-4EB9-ADDB-DD5826CF0461}"/>
              </a:ext>
            </a:extLst>
          </p:cNvPr>
          <p:cNvSpPr/>
          <p:nvPr/>
        </p:nvSpPr>
        <p:spPr>
          <a:xfrm>
            <a:off x="7636042" y="5374105"/>
            <a:ext cx="4058653" cy="561474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5A6BC30-C910-49CE-A431-4E7B7F5E8F88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778179" y="4299284"/>
            <a:ext cx="857863" cy="1355558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6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7" y="-20753"/>
            <a:ext cx="2675018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CHECKOUT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D33A2C-5D8C-4229-81F5-9080AFF12F4A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3E6FA5-20E6-41D3-8762-359135BE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7" y="645859"/>
            <a:ext cx="11443593" cy="2215937"/>
          </a:xfrm>
          <a:prstGeom prst="rect">
            <a:avLst/>
          </a:prstGeom>
        </p:spPr>
      </p:pic>
      <p:sp>
        <p:nvSpPr>
          <p:cNvPr id="36" name="한쪽 모서리가 잘린 사각형 28">
            <a:extLst>
              <a:ext uri="{FF2B5EF4-FFF2-40B4-BE49-F238E27FC236}">
                <a16:creationId xmlns:a16="http://schemas.microsoft.com/office/drawing/2014/main" id="{15D86487-C2F8-44EE-B94F-7CB14FB0B17B}"/>
              </a:ext>
            </a:extLst>
          </p:cNvPr>
          <p:cNvSpPr/>
          <p:nvPr/>
        </p:nvSpPr>
        <p:spPr>
          <a:xfrm>
            <a:off x="858138" y="6410665"/>
            <a:ext cx="933450" cy="226622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4C6F3C-DCB1-4076-8437-F5279F3E0451}"/>
              </a:ext>
            </a:extLst>
          </p:cNvPr>
          <p:cNvSpPr txBox="1"/>
          <p:nvPr/>
        </p:nvSpPr>
        <p:spPr>
          <a:xfrm>
            <a:off x="1761232" y="6392319"/>
            <a:ext cx="67511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checkout</a:t>
            </a:r>
            <a:r>
              <a:rPr lang="ko-KR" altLang="en-US" sz="1300" b="1" dirty="0"/>
              <a:t>클릭 시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주문배송조회 페이지로 이동하고 입력한 메일로 주문내역을 발송한다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sp>
        <p:nvSpPr>
          <p:cNvPr id="39" name="모서리가 둥근 직사각형 5">
            <a:extLst>
              <a:ext uri="{FF2B5EF4-FFF2-40B4-BE49-F238E27FC236}">
                <a16:creationId xmlns:a16="http://schemas.microsoft.com/office/drawing/2014/main" id="{96DF3BCA-9A96-4C05-A6B1-1EB174FF56E4}"/>
              </a:ext>
            </a:extLst>
          </p:cNvPr>
          <p:cNvSpPr/>
          <p:nvPr/>
        </p:nvSpPr>
        <p:spPr>
          <a:xfrm>
            <a:off x="3288632" y="1187116"/>
            <a:ext cx="8439761" cy="4914073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ko-KR" altLang="en-US" sz="1300" b="1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E6A77E2-3BAE-4868-8D34-346C88AE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425" y="1411403"/>
            <a:ext cx="8140291" cy="457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8882" y="-20753"/>
            <a:ext cx="2675018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주문취소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D33A2C-5D8C-4229-81F5-9080AFF12F4A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64DBA3-09BA-4F48-BEAD-94D2BBEE8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533400"/>
            <a:ext cx="11595100" cy="18192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0DB346-F47A-4101-AD10-D64B9118F6B1}"/>
              </a:ext>
            </a:extLst>
          </p:cNvPr>
          <p:cNvSpPr/>
          <p:nvPr/>
        </p:nvSpPr>
        <p:spPr>
          <a:xfrm>
            <a:off x="3147200" y="1207285"/>
            <a:ext cx="533400" cy="228600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B248203-0002-42D6-866A-EEE28AFC8C3F}"/>
              </a:ext>
            </a:extLst>
          </p:cNvPr>
          <p:cNvSpPr/>
          <p:nvPr/>
        </p:nvSpPr>
        <p:spPr>
          <a:xfrm>
            <a:off x="5362575" y="2162835"/>
            <a:ext cx="323850" cy="280970"/>
          </a:xfrm>
          <a:prstGeom prst="downArrow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0D73ABD6-7356-43E7-A9B0-6B5175F65F52}"/>
              </a:ext>
            </a:extLst>
          </p:cNvPr>
          <p:cNvSpPr/>
          <p:nvPr/>
        </p:nvSpPr>
        <p:spPr>
          <a:xfrm>
            <a:off x="3413901" y="2566971"/>
            <a:ext cx="8778100" cy="4291030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401CC-8A4B-4FC4-8F28-AAB5798B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13" y="2690137"/>
            <a:ext cx="8601075" cy="4044698"/>
          </a:xfrm>
          <a:prstGeom prst="rect">
            <a:avLst/>
          </a:prstGeom>
        </p:spPr>
      </p:pic>
      <p:sp>
        <p:nvSpPr>
          <p:cNvPr id="19" name="한쪽 모서리가 잘린 사각형 28">
            <a:extLst>
              <a:ext uri="{FF2B5EF4-FFF2-40B4-BE49-F238E27FC236}">
                <a16:creationId xmlns:a16="http://schemas.microsoft.com/office/drawing/2014/main" id="{BCF345F3-ADC7-4745-9116-7399FC0969C6}"/>
              </a:ext>
            </a:extLst>
          </p:cNvPr>
          <p:cNvSpPr/>
          <p:nvPr/>
        </p:nvSpPr>
        <p:spPr>
          <a:xfrm>
            <a:off x="800866" y="3190875"/>
            <a:ext cx="1071183" cy="238125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82DF5-8513-475D-87F4-3401D994B733}"/>
              </a:ext>
            </a:extLst>
          </p:cNvPr>
          <p:cNvSpPr txBox="1"/>
          <p:nvPr/>
        </p:nvSpPr>
        <p:spPr>
          <a:xfrm>
            <a:off x="800866" y="3429000"/>
            <a:ext cx="215155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취소한 주문내역은</a:t>
            </a:r>
            <a:endParaRPr lang="en-US" altLang="ko-KR" sz="1300" b="1" dirty="0"/>
          </a:p>
          <a:p>
            <a:r>
              <a:rPr lang="en-US" altLang="ko-KR" sz="1300" b="1" dirty="0"/>
              <a:t>‘</a:t>
            </a:r>
            <a:r>
              <a:rPr lang="ko-KR" altLang="en-US" sz="1300" b="1" dirty="0"/>
              <a:t>취소</a:t>
            </a:r>
            <a:r>
              <a:rPr lang="en-US" altLang="ko-KR" sz="1300" b="1" dirty="0"/>
              <a:t>/</a:t>
            </a:r>
            <a:r>
              <a:rPr lang="ko-KR" altLang="en-US" sz="1300" b="1" dirty="0"/>
              <a:t>교환</a:t>
            </a:r>
            <a:r>
              <a:rPr lang="en-US" altLang="ko-KR" sz="1300" b="1" dirty="0"/>
              <a:t>/</a:t>
            </a:r>
            <a:r>
              <a:rPr lang="ko-KR" altLang="en-US" sz="1300" b="1" dirty="0"/>
              <a:t>반품 내역</a:t>
            </a:r>
            <a:r>
              <a:rPr lang="en-US" altLang="ko-KR" sz="1300" b="1" dirty="0"/>
              <a:t>’</a:t>
            </a:r>
            <a:r>
              <a:rPr lang="ko-KR" altLang="en-US" sz="1300" b="1" dirty="0"/>
              <a:t>에서</a:t>
            </a:r>
            <a:endParaRPr lang="en-US" altLang="ko-KR" sz="1300" b="1" dirty="0"/>
          </a:p>
          <a:p>
            <a:r>
              <a:rPr lang="ko-KR" altLang="en-US" sz="1300" b="1" dirty="0"/>
              <a:t>확인 가능하다</a:t>
            </a:r>
            <a:r>
              <a:rPr lang="en-US" altLang="ko-KR" sz="1300" b="1" dirty="0"/>
              <a:t>.</a:t>
            </a:r>
            <a:r>
              <a:rPr lang="ko-KR" altLang="en-US" sz="13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3290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9" name="차트 8"/>
          <p:cNvGraphicFramePr/>
          <p:nvPr>
            <p:extLst/>
          </p:nvPr>
        </p:nvGraphicFramePr>
        <p:xfrm>
          <a:off x="945337" y="1139371"/>
          <a:ext cx="10914743" cy="255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48407" y="-20753"/>
            <a:ext cx="3287884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7676" y="800099"/>
            <a:ext cx="11210828" cy="475297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CE1D0-8A67-49EC-A161-32585ED359BB}"/>
              </a:ext>
            </a:extLst>
          </p:cNvPr>
          <p:cNvSpPr txBox="1"/>
          <p:nvPr/>
        </p:nvSpPr>
        <p:spPr>
          <a:xfrm>
            <a:off x="1581150" y="2566970"/>
            <a:ext cx="46986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/>
              <a:t>회원 </a:t>
            </a:r>
            <a:r>
              <a:rPr lang="en-US" altLang="ko-KR" sz="5000" b="1" dirty="0"/>
              <a:t>: MYPAGE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009632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7" y="-20753"/>
            <a:ext cx="3287884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주문배송조회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3" y="481606"/>
            <a:ext cx="2082392" cy="6262094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CAA41D-4320-4B0B-A8F5-599F0FB0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16" y="416709"/>
            <a:ext cx="9033283" cy="4086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F218D5-F932-4315-8C58-4E657B0C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9" y="4964503"/>
            <a:ext cx="8953500" cy="1186283"/>
          </a:xfrm>
          <a:prstGeom prst="rect">
            <a:avLst/>
          </a:prstGeom>
        </p:spPr>
      </p:pic>
      <p:sp>
        <p:nvSpPr>
          <p:cNvPr id="15" name="한쪽 모서리가 잘린 사각형 28">
            <a:extLst>
              <a:ext uri="{FF2B5EF4-FFF2-40B4-BE49-F238E27FC236}">
                <a16:creationId xmlns:a16="http://schemas.microsoft.com/office/drawing/2014/main" id="{A5D210D2-48F6-4FD2-9571-D90EC8C5A1D6}"/>
              </a:ext>
            </a:extLst>
          </p:cNvPr>
          <p:cNvSpPr/>
          <p:nvPr/>
        </p:nvSpPr>
        <p:spPr>
          <a:xfrm>
            <a:off x="3238501" y="4601645"/>
            <a:ext cx="933450" cy="226622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3A374-48D6-4160-BECD-3446BE8A614E}"/>
              </a:ext>
            </a:extLst>
          </p:cNvPr>
          <p:cNvSpPr txBox="1"/>
          <p:nvPr/>
        </p:nvSpPr>
        <p:spPr>
          <a:xfrm>
            <a:off x="4171951" y="4587524"/>
            <a:ext cx="64892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주문한 상품에 대해 배송 조회가 가능하며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배송 단계에 따라서 진행상태가 달라진다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70B3A6-D9BE-4703-A36B-3FA8C7AA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42" y="592914"/>
            <a:ext cx="1943100" cy="6065061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822811" y="2303872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/>
          <p:nvPr/>
        </p:nvCxnSpPr>
        <p:spPr>
          <a:xfrm flipV="1">
            <a:off x="2009775" y="2114550"/>
            <a:ext cx="1148941" cy="23812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00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E0DCD-25FF-4287-8F5C-1FC716E7D2BF}"/>
              </a:ext>
            </a:extLst>
          </p:cNvPr>
          <p:cNvSpPr txBox="1"/>
          <p:nvPr/>
        </p:nvSpPr>
        <p:spPr>
          <a:xfrm>
            <a:off x="90776" y="514928"/>
            <a:ext cx="400110" cy="15735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en-US" altLang="ko-KR" sz="1400" b="1" dirty="0">
                <a:solidFill>
                  <a:schemeClr val="bg1"/>
                </a:solidFill>
              </a:rPr>
              <a:t>&amp;</a:t>
            </a:r>
            <a:r>
              <a:rPr lang="ko-KR" altLang="en-US" sz="1400" b="1" dirty="0">
                <a:solidFill>
                  <a:schemeClr val="bg1"/>
                </a:solidFill>
              </a:rPr>
              <a:t>회원 </a:t>
            </a:r>
            <a:r>
              <a:rPr lang="en-US" altLang="ko-KR" sz="1400" b="1" dirty="0">
                <a:solidFill>
                  <a:schemeClr val="bg1"/>
                </a:solidFill>
              </a:rPr>
              <a:t>DB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10815E-BE0C-47B1-AD9B-58D4A185CFFC}"/>
              </a:ext>
            </a:extLst>
          </p:cNvPr>
          <p:cNvSpPr txBox="1"/>
          <p:nvPr/>
        </p:nvSpPr>
        <p:spPr>
          <a:xfrm>
            <a:off x="7472218" y="42487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관리자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7B892-DF2A-40F3-B3AF-0D2B21F86AF5}"/>
              </a:ext>
            </a:extLst>
          </p:cNvPr>
          <p:cNvSpPr txBox="1"/>
          <p:nvPr/>
        </p:nvSpPr>
        <p:spPr>
          <a:xfrm>
            <a:off x="1661822" y="42487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회원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872C8CD-1727-414C-8CFC-E9266E4C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1"/>
            <a:ext cx="1159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84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3880743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취소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/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교환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/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반품 내역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3" y="481606"/>
            <a:ext cx="2082392" cy="6262094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5C9124-8690-4B6F-AE47-C4338F4C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41" y="533401"/>
            <a:ext cx="1788013" cy="6096000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822811" y="2566970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74EC1E-43C5-4F87-85E4-BE34806B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44" y="1057275"/>
            <a:ext cx="9157256" cy="381209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>
            <a:cxnSpLocks/>
          </p:cNvCxnSpPr>
          <p:nvPr/>
        </p:nvCxnSpPr>
        <p:spPr>
          <a:xfrm flipV="1">
            <a:off x="2468767" y="2114551"/>
            <a:ext cx="689949" cy="559566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00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3880743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상품후기 내역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2" y="481606"/>
            <a:ext cx="2163147" cy="6262094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B1F59-411A-4A74-BF53-ACC5F0DDC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0" y="533401"/>
            <a:ext cx="1981200" cy="6210300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767250" y="2963321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>
            <a:cxnSpLocks/>
          </p:cNvCxnSpPr>
          <p:nvPr/>
        </p:nvCxnSpPr>
        <p:spPr>
          <a:xfrm flipV="1">
            <a:off x="2238375" y="2114551"/>
            <a:ext cx="920341" cy="955917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79ECF2A-5955-47B1-B424-C7DA76E0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11" y="481606"/>
            <a:ext cx="8827413" cy="4795243"/>
          </a:xfrm>
          <a:prstGeom prst="rect">
            <a:avLst/>
          </a:prstGeom>
        </p:spPr>
      </p:pic>
      <p:sp>
        <p:nvSpPr>
          <p:cNvPr id="14" name="모서리가 둥근 직사각형 5">
            <a:extLst>
              <a:ext uri="{FF2B5EF4-FFF2-40B4-BE49-F238E27FC236}">
                <a16:creationId xmlns:a16="http://schemas.microsoft.com/office/drawing/2014/main" id="{F8EAA6C3-C5E8-4BA3-985C-0101E5DA1527}"/>
              </a:ext>
            </a:extLst>
          </p:cNvPr>
          <p:cNvSpPr/>
          <p:nvPr/>
        </p:nvSpPr>
        <p:spPr>
          <a:xfrm>
            <a:off x="7981950" y="3710323"/>
            <a:ext cx="2687450" cy="3110022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3007CF-445B-4988-87F4-3973515F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696" y="3854992"/>
            <a:ext cx="2265703" cy="284371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88218C-5B39-4483-A565-250AFAE77E86}"/>
              </a:ext>
            </a:extLst>
          </p:cNvPr>
          <p:cNvCxnSpPr/>
          <p:nvPr/>
        </p:nvCxnSpPr>
        <p:spPr>
          <a:xfrm flipH="1">
            <a:off x="10669400" y="4695825"/>
            <a:ext cx="351025" cy="37147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한쪽 모서리가 잘린 사각형 28">
            <a:extLst>
              <a:ext uri="{FF2B5EF4-FFF2-40B4-BE49-F238E27FC236}">
                <a16:creationId xmlns:a16="http://schemas.microsoft.com/office/drawing/2014/main" id="{303A8858-0D0F-4ADB-8569-3FE715084DA3}"/>
              </a:ext>
            </a:extLst>
          </p:cNvPr>
          <p:cNvSpPr/>
          <p:nvPr/>
        </p:nvSpPr>
        <p:spPr>
          <a:xfrm>
            <a:off x="3158716" y="5581870"/>
            <a:ext cx="1071183" cy="311151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CD0DF-9E4F-4458-B417-8E66AB7EC422}"/>
              </a:ext>
            </a:extLst>
          </p:cNvPr>
          <p:cNvSpPr txBox="1"/>
          <p:nvPr/>
        </p:nvSpPr>
        <p:spPr>
          <a:xfrm>
            <a:off x="3158716" y="5893021"/>
            <a:ext cx="431079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주문한 상품에 한에서 후기를 작성할 수 있으며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후기는</a:t>
            </a:r>
            <a:endParaRPr lang="en-US" altLang="ko-KR" sz="1300" b="1" dirty="0"/>
          </a:p>
          <a:p>
            <a:r>
              <a:rPr lang="en-US" altLang="ko-KR" sz="1300" b="1" dirty="0"/>
              <a:t>MY PAGE</a:t>
            </a:r>
            <a:r>
              <a:rPr lang="ko-KR" altLang="en-US" sz="1300" b="1" dirty="0"/>
              <a:t>의 </a:t>
            </a:r>
            <a:r>
              <a:rPr lang="en-US" altLang="ko-KR" sz="1300" b="1" dirty="0"/>
              <a:t>‘</a:t>
            </a:r>
            <a:r>
              <a:rPr lang="ko-KR" altLang="en-US" sz="1300" b="1" dirty="0"/>
              <a:t>상품후기 내역</a:t>
            </a:r>
            <a:r>
              <a:rPr lang="en-US" altLang="ko-KR" sz="1300" b="1" dirty="0"/>
              <a:t>’, </a:t>
            </a:r>
            <a:r>
              <a:rPr lang="ko-KR" altLang="en-US" sz="1300" b="1" dirty="0"/>
              <a:t>상품 상세페이지 하단 </a:t>
            </a:r>
            <a:endParaRPr lang="en-US" altLang="ko-KR" sz="1300" b="1" dirty="0"/>
          </a:p>
          <a:p>
            <a:r>
              <a:rPr lang="en-US" altLang="ko-KR" sz="1300" b="1" dirty="0"/>
              <a:t>‘</a:t>
            </a:r>
            <a:r>
              <a:rPr lang="ko-KR" altLang="en-US" sz="1300" b="1" dirty="0"/>
              <a:t>상품 후기 ‘란에서 남길 수 있다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1444F357-3742-44F0-8451-C98DF8F92A0D}"/>
              </a:ext>
            </a:extLst>
          </p:cNvPr>
          <p:cNvSpPr/>
          <p:nvPr/>
        </p:nvSpPr>
        <p:spPr>
          <a:xfrm>
            <a:off x="765582" y="2692016"/>
            <a:ext cx="11416216" cy="2528946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  <a:p>
            <a:endParaRPr lang="ko-KR" altLang="en-US" sz="13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E10AEF1-7B7C-4E79-804C-29A4E4D17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59" y="2834962"/>
            <a:ext cx="11167714" cy="223233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B737434-51B4-4255-9EFD-6043E9FFBA3C}"/>
              </a:ext>
            </a:extLst>
          </p:cNvPr>
          <p:cNvSpPr/>
          <p:nvPr/>
        </p:nvSpPr>
        <p:spPr>
          <a:xfrm>
            <a:off x="11261457" y="3208753"/>
            <a:ext cx="653641" cy="221799"/>
          </a:xfrm>
          <a:prstGeom prst="ellipse">
            <a:avLst/>
          </a:prstGeom>
          <a:noFill/>
          <a:ln w="28575">
            <a:solidFill>
              <a:srgbClr val="ED6A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3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3880743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회원정보수정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2" y="481606"/>
            <a:ext cx="2163147" cy="6262094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04973F-0EE4-45C1-BFCC-70B4E88A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09" y="548023"/>
            <a:ext cx="1794828" cy="6150683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799490" y="3854992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>
            <a:cxnSpLocks/>
          </p:cNvCxnSpPr>
          <p:nvPr/>
        </p:nvCxnSpPr>
        <p:spPr>
          <a:xfrm flipV="1">
            <a:off x="2270615" y="2209800"/>
            <a:ext cx="996460" cy="1752340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087FDBB-D4B8-4434-99D8-B22AE9CE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472474"/>
            <a:ext cx="4171950" cy="1798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C18B6C-433E-467F-A5EC-EF27C11F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46" y="2388514"/>
            <a:ext cx="8126557" cy="41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38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3880743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회원등급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2" y="481606"/>
            <a:ext cx="2163147" cy="6262094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807393" y="4216942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CDAE1-49CB-40E0-8861-4638D495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7" y="581025"/>
            <a:ext cx="1778243" cy="61626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>
            <a:cxnSpLocks/>
          </p:cNvCxnSpPr>
          <p:nvPr/>
        </p:nvCxnSpPr>
        <p:spPr>
          <a:xfrm flipV="1">
            <a:off x="2047875" y="2209800"/>
            <a:ext cx="1219200" cy="2007142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FE4A4F9-D4AF-40A8-80EB-0506D8E9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526" y="436166"/>
            <a:ext cx="8885948" cy="2745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04771E-D2ED-40EA-ADD6-97675D661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237" y="3213371"/>
            <a:ext cx="8772525" cy="35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94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7" y="-20753"/>
            <a:ext cx="3287884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마일리지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3" y="481606"/>
            <a:ext cx="2082392" cy="630971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sp>
        <p:nvSpPr>
          <p:cNvPr id="15" name="한쪽 모서리가 잘린 사각형 28">
            <a:extLst>
              <a:ext uri="{FF2B5EF4-FFF2-40B4-BE49-F238E27FC236}">
                <a16:creationId xmlns:a16="http://schemas.microsoft.com/office/drawing/2014/main" id="{A5D210D2-48F6-4FD2-9571-D90EC8C5A1D6}"/>
              </a:ext>
            </a:extLst>
          </p:cNvPr>
          <p:cNvSpPr/>
          <p:nvPr/>
        </p:nvSpPr>
        <p:spPr>
          <a:xfrm>
            <a:off x="3381376" y="5551632"/>
            <a:ext cx="933450" cy="226622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2E18A6-BA46-4401-B5C1-668190D6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513" y="367387"/>
            <a:ext cx="9003487" cy="5086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BE7876-51D8-43E1-96E9-857B3FEE2626}"/>
              </a:ext>
            </a:extLst>
          </p:cNvPr>
          <p:cNvSpPr txBox="1"/>
          <p:nvPr/>
        </p:nvSpPr>
        <p:spPr>
          <a:xfrm>
            <a:off x="4245465" y="5538521"/>
            <a:ext cx="31486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마일리지는 구매금액의 </a:t>
            </a:r>
            <a:r>
              <a:rPr lang="en-US" altLang="ko-KR" sz="1300" b="1" dirty="0"/>
              <a:t>1%</a:t>
            </a:r>
            <a:r>
              <a:rPr lang="ko-KR" altLang="en-US" sz="1300" b="1" dirty="0"/>
              <a:t>가 적립된다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79494-A3C7-4C31-BC6D-EC19882E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38" y="578940"/>
            <a:ext cx="1781175" cy="6115050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821755" y="4528247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/>
          <p:nvPr/>
        </p:nvCxnSpPr>
        <p:spPr>
          <a:xfrm flipV="1">
            <a:off x="2043560" y="4391106"/>
            <a:ext cx="1148941" cy="23812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102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7" y="-20753"/>
            <a:ext cx="3287884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1:1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문의내역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3" y="481606"/>
            <a:ext cx="2082392" cy="630971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11AE9-81C1-484D-A0AE-523A6FD0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45" y="585788"/>
            <a:ext cx="1800225" cy="6153150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811416" y="5431373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>
            <a:cxnSpLocks/>
          </p:cNvCxnSpPr>
          <p:nvPr/>
        </p:nvCxnSpPr>
        <p:spPr>
          <a:xfrm flipV="1">
            <a:off x="1971675" y="4476833"/>
            <a:ext cx="1216838" cy="1061687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18ADE9C-25F5-4B4A-9EF0-D961DF61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263" y="846969"/>
            <a:ext cx="8765961" cy="51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58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6900" y="0"/>
            <a:ext cx="2903682" cy="606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1:1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문의내역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87676" y="721762"/>
            <a:ext cx="11288734" cy="5946667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F714D8-D86A-4888-88A8-AACE0D74EE64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3E96CD-55FC-4240-96E6-66F4B074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2" y="820477"/>
            <a:ext cx="10871201" cy="56542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D44F02-6D27-4817-B425-0A73802103ED}"/>
              </a:ext>
            </a:extLst>
          </p:cNvPr>
          <p:cNvSpPr/>
          <p:nvPr/>
        </p:nvSpPr>
        <p:spPr>
          <a:xfrm>
            <a:off x="2096655" y="4553527"/>
            <a:ext cx="2327563" cy="932873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A02FA4EE-5D84-4A9C-884B-CAA6E654AA13}"/>
              </a:ext>
            </a:extLst>
          </p:cNvPr>
          <p:cNvSpPr/>
          <p:nvPr/>
        </p:nvSpPr>
        <p:spPr>
          <a:xfrm>
            <a:off x="2272144" y="3168074"/>
            <a:ext cx="8903855" cy="2800369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25C208-ACFA-4DAB-95B7-64B5A492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66" y="3315855"/>
            <a:ext cx="8636000" cy="25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0193AC-7B51-4ED0-951A-89DDE98CE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198" y="3528580"/>
            <a:ext cx="1085850" cy="1057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061C9F-EA66-4BC3-A411-4FD29A93F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793" y="3963731"/>
            <a:ext cx="1571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-0.3836 -0.0136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0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7" y="-20753"/>
            <a:ext cx="3287884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 Q&amp;A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내역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3" y="481606"/>
            <a:ext cx="2082392" cy="630971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73F33C-5BE7-4E34-951D-7A5F20FD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45" y="609600"/>
            <a:ext cx="1819275" cy="6105525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811415" y="5821898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000250" y="5218673"/>
            <a:ext cx="1293582" cy="603226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97A7D8-2A59-4687-B049-E412F471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832" y="481606"/>
            <a:ext cx="8807392" cy="2957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4A7998-B67C-4432-90C5-28A5FF767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832" y="3827346"/>
            <a:ext cx="8898168" cy="27826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41DAAD-1C51-4BAB-9D72-64569519ADC8}"/>
              </a:ext>
            </a:extLst>
          </p:cNvPr>
          <p:cNvSpPr/>
          <p:nvPr/>
        </p:nvSpPr>
        <p:spPr>
          <a:xfrm>
            <a:off x="3293832" y="481606"/>
            <a:ext cx="8807392" cy="2756894"/>
          </a:xfrm>
          <a:prstGeom prst="rect">
            <a:avLst/>
          </a:prstGeom>
          <a:noFill/>
          <a:ln w="19050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3B84A5E-5959-4E79-B162-BE6C6578FDF2}"/>
              </a:ext>
            </a:extLst>
          </p:cNvPr>
          <p:cNvSpPr/>
          <p:nvPr/>
        </p:nvSpPr>
        <p:spPr>
          <a:xfrm>
            <a:off x="7568940" y="3458548"/>
            <a:ext cx="257175" cy="301358"/>
          </a:xfrm>
          <a:prstGeom prst="downArrow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54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7" y="-20753"/>
            <a:ext cx="3287884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공지사항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3" y="481606"/>
            <a:ext cx="2082392" cy="630971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22449-8532-4F0F-BB6D-A73DE6B8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4" y="571500"/>
            <a:ext cx="1628775" cy="6181725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885499" y="6162099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>
            <a:cxnSpLocks/>
          </p:cNvCxnSpPr>
          <p:nvPr/>
        </p:nvCxnSpPr>
        <p:spPr>
          <a:xfrm flipV="1">
            <a:off x="2000250" y="4476834"/>
            <a:ext cx="1188263" cy="168526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81C98D4-5840-4F6B-B48B-20CD240B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512" y="1866900"/>
            <a:ext cx="9003487" cy="26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4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7" y="-20753"/>
            <a:ext cx="3287884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FAQ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5583" y="481606"/>
            <a:ext cx="2082392" cy="630971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6A0B2-6D15-4B94-853C-9785D0889ABD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67104E-1730-44B4-990D-2463550A66D4}"/>
              </a:ext>
            </a:extLst>
          </p:cNvPr>
          <p:cNvSpPr/>
          <p:nvPr/>
        </p:nvSpPr>
        <p:spPr>
          <a:xfrm>
            <a:off x="816297" y="6500813"/>
            <a:ext cx="169659" cy="214295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CC0CEB-7709-48CE-846E-BF2A6D55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51" y="581008"/>
            <a:ext cx="1752600" cy="61341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CCC3EB-F5AB-429D-84B8-4FB5F0254FF2}"/>
              </a:ext>
            </a:extLst>
          </p:cNvPr>
          <p:cNvCxnSpPr>
            <a:cxnSpLocks/>
          </p:cNvCxnSpPr>
          <p:nvPr/>
        </p:nvCxnSpPr>
        <p:spPr>
          <a:xfrm flipV="1">
            <a:off x="1704975" y="4476834"/>
            <a:ext cx="1483538" cy="2023979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3B5093D-0A9E-45EF-B986-47321328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41" y="1220496"/>
            <a:ext cx="8956159" cy="45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29B14-2DBD-4A98-B48A-8EB3D9DCA3BB}"/>
              </a:ext>
            </a:extLst>
          </p:cNvPr>
          <p:cNvSpPr txBox="1"/>
          <p:nvPr/>
        </p:nvSpPr>
        <p:spPr>
          <a:xfrm>
            <a:off x="90776" y="514928"/>
            <a:ext cx="400110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상품</a:t>
            </a:r>
            <a:r>
              <a:rPr lang="en-US" altLang="ko-KR" sz="1400" b="1" dirty="0">
                <a:solidFill>
                  <a:schemeClr val="bg1"/>
                </a:solidFill>
              </a:rPr>
              <a:t>DB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7D928D-CDD1-4531-8694-2D2A23A8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1"/>
            <a:ext cx="117268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74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12490" y="847725"/>
            <a:ext cx="11288734" cy="4830104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F714D8-D86A-4888-88A8-AACE0D74EE64}"/>
              </a:ext>
            </a:extLst>
          </p:cNvPr>
          <p:cNvSpPr txBox="1"/>
          <p:nvPr/>
        </p:nvSpPr>
        <p:spPr>
          <a:xfrm>
            <a:off x="90776" y="533400"/>
            <a:ext cx="400110" cy="20335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회원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35F8C-135D-4E31-99CC-C53AD6F3381B}"/>
              </a:ext>
            </a:extLst>
          </p:cNvPr>
          <p:cNvSpPr txBox="1"/>
          <p:nvPr/>
        </p:nvSpPr>
        <p:spPr>
          <a:xfrm>
            <a:off x="1828800" y="2566970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/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1667143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5723" y="0"/>
            <a:ext cx="2429692" cy="606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비회원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상품주문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28C8E3-4F80-43A7-9AA7-1B4C63C5CCC8}"/>
              </a:ext>
            </a:extLst>
          </p:cNvPr>
          <p:cNvSpPr txBox="1"/>
          <p:nvPr/>
        </p:nvSpPr>
        <p:spPr>
          <a:xfrm>
            <a:off x="90776" y="533400"/>
            <a:ext cx="400110" cy="22419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–</a:t>
            </a:r>
            <a:r>
              <a:rPr lang="ko-KR" altLang="en-US" sz="1400" b="1" dirty="0">
                <a:solidFill>
                  <a:schemeClr val="bg1"/>
                </a:solidFill>
              </a:rPr>
              <a:t>비회원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82DBC-99B0-4B43-9E71-8AAD6A98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73" y="1843197"/>
            <a:ext cx="8048973" cy="4867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D5F2D6-E608-4457-8756-047D46868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22" y="494355"/>
            <a:ext cx="11586277" cy="1381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A9D2F7-63B5-4556-8065-EF0D632D2161}"/>
              </a:ext>
            </a:extLst>
          </p:cNvPr>
          <p:cNvSpPr/>
          <p:nvPr/>
        </p:nvSpPr>
        <p:spPr>
          <a:xfrm>
            <a:off x="5703359" y="3067050"/>
            <a:ext cx="3802591" cy="1381125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62EF3-B3C3-4088-A9A2-494193EECF5C}"/>
              </a:ext>
            </a:extLst>
          </p:cNvPr>
          <p:cNvSpPr txBox="1"/>
          <p:nvPr/>
        </p:nvSpPr>
        <p:spPr>
          <a:xfrm>
            <a:off x="6774542" y="4942260"/>
            <a:ext cx="30732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상품주문은 회원과 동일하게 진행된다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sp>
        <p:nvSpPr>
          <p:cNvPr id="29" name="한쪽 모서리가 잘린 사각형 28"/>
          <p:cNvSpPr/>
          <p:nvPr/>
        </p:nvSpPr>
        <p:spPr>
          <a:xfrm>
            <a:off x="5703359" y="4942260"/>
            <a:ext cx="1071183" cy="311151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모서리가 둥근 직사각형 5">
            <a:extLst>
              <a:ext uri="{FF2B5EF4-FFF2-40B4-BE49-F238E27FC236}">
                <a16:creationId xmlns:a16="http://schemas.microsoft.com/office/drawing/2014/main" id="{EA7DCBC4-683F-4413-BE4C-4BE4E4CBAA6F}"/>
              </a:ext>
            </a:extLst>
          </p:cNvPr>
          <p:cNvSpPr/>
          <p:nvPr/>
        </p:nvSpPr>
        <p:spPr>
          <a:xfrm>
            <a:off x="8670308" y="2105000"/>
            <a:ext cx="3294492" cy="4605472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8E02B9-BEB3-473B-BB9A-6D266C7F5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815" y="2288333"/>
            <a:ext cx="2751427" cy="376344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41EC137-E13C-4AFF-BEF2-E6F578347201}"/>
              </a:ext>
            </a:extLst>
          </p:cNvPr>
          <p:cNvSpPr/>
          <p:nvPr/>
        </p:nvSpPr>
        <p:spPr>
          <a:xfrm>
            <a:off x="8993788" y="5813905"/>
            <a:ext cx="380556" cy="254242"/>
          </a:xfrm>
          <a:prstGeom prst="ellipse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23C15-63AB-4FD3-A253-B21A8861FE6C}"/>
              </a:ext>
            </a:extLst>
          </p:cNvPr>
          <p:cNvSpPr txBox="1"/>
          <p:nvPr/>
        </p:nvSpPr>
        <p:spPr>
          <a:xfrm>
            <a:off x="8670307" y="6079966"/>
            <a:ext cx="32944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FFFFFF"/>
                </a:solidFill>
              </a:rPr>
              <a:t> </a:t>
            </a:r>
            <a:r>
              <a:rPr lang="ko-KR" altLang="en-US" sz="1300" b="1" dirty="0">
                <a:solidFill>
                  <a:srgbClr val="FFFFFF"/>
                </a:solidFill>
              </a:rPr>
              <a:t>단</a:t>
            </a:r>
            <a:r>
              <a:rPr lang="en-US" altLang="ko-KR" sz="1300" b="1" dirty="0">
                <a:solidFill>
                  <a:srgbClr val="FFFFFF"/>
                </a:solidFill>
              </a:rPr>
              <a:t>, </a:t>
            </a:r>
            <a:r>
              <a:rPr lang="ko-KR" altLang="en-US" sz="1300" b="1" dirty="0">
                <a:solidFill>
                  <a:srgbClr val="FFFFFF"/>
                </a:solidFill>
              </a:rPr>
              <a:t>상품에 대한 하트는 회원만 가능하다</a:t>
            </a:r>
            <a:r>
              <a:rPr lang="en-US" altLang="ko-KR" sz="1300" b="1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0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6900" y="0"/>
            <a:ext cx="2429692" cy="606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비회원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상품주문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87676" y="638766"/>
            <a:ext cx="2656346" cy="2555973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15512-57FE-47A9-954B-7F81C42D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6" y="694771"/>
            <a:ext cx="2590766" cy="24999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38E4CC-43EA-4A2E-90F2-9C6CA4D220EF}"/>
              </a:ext>
            </a:extLst>
          </p:cNvPr>
          <p:cNvSpPr txBox="1"/>
          <p:nvPr/>
        </p:nvSpPr>
        <p:spPr>
          <a:xfrm>
            <a:off x="3265429" y="5639367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AD1E99-E62D-4F78-A6F8-72C174AA91AA}"/>
              </a:ext>
            </a:extLst>
          </p:cNvPr>
          <p:cNvSpPr txBox="1"/>
          <p:nvPr/>
        </p:nvSpPr>
        <p:spPr>
          <a:xfrm>
            <a:off x="90776" y="533400"/>
            <a:ext cx="400110" cy="22419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–</a:t>
            </a:r>
            <a:r>
              <a:rPr lang="ko-KR" altLang="en-US" sz="1400" b="1" dirty="0">
                <a:solidFill>
                  <a:schemeClr val="bg1"/>
                </a:solidFill>
              </a:rPr>
              <a:t>비회원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EC8674-F9A1-49F9-851C-6B3A0C5D95A9}"/>
              </a:ext>
            </a:extLst>
          </p:cNvPr>
          <p:cNvCxnSpPr>
            <a:cxnSpLocks/>
          </p:cNvCxnSpPr>
          <p:nvPr/>
        </p:nvCxnSpPr>
        <p:spPr>
          <a:xfrm flipV="1">
            <a:off x="3064657" y="2152650"/>
            <a:ext cx="558835" cy="895030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한쪽 모서리가 잘린 사각형 28">
            <a:extLst>
              <a:ext uri="{FF2B5EF4-FFF2-40B4-BE49-F238E27FC236}">
                <a16:creationId xmlns:a16="http://schemas.microsoft.com/office/drawing/2014/main" id="{5B417FAD-45EE-44F6-A53D-F57623C48160}"/>
              </a:ext>
            </a:extLst>
          </p:cNvPr>
          <p:cNvSpPr/>
          <p:nvPr/>
        </p:nvSpPr>
        <p:spPr>
          <a:xfrm>
            <a:off x="859982" y="3576529"/>
            <a:ext cx="997394" cy="233472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46F99C-CCC1-4EA3-86F9-6BE6C398E3C2}"/>
              </a:ext>
            </a:extLst>
          </p:cNvPr>
          <p:cNvSpPr txBox="1"/>
          <p:nvPr/>
        </p:nvSpPr>
        <p:spPr>
          <a:xfrm>
            <a:off x="859982" y="3810001"/>
            <a:ext cx="25747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회원과 달리 기본 </a:t>
            </a:r>
            <a:r>
              <a:rPr lang="en-US" altLang="ko-KR" sz="1300" b="1" dirty="0"/>
              <a:t>‘</a:t>
            </a:r>
            <a:r>
              <a:rPr lang="ko-KR" altLang="en-US" sz="1300" b="1" dirty="0"/>
              <a:t>주문자 정보 ‘</a:t>
            </a:r>
            <a:endParaRPr lang="en-US" altLang="ko-KR" sz="1300" b="1" dirty="0"/>
          </a:p>
          <a:p>
            <a:r>
              <a:rPr lang="ko-KR" altLang="en-US" sz="1300" b="1" dirty="0"/>
              <a:t>는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입력되어 있지 않다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AF0917D-5117-47DF-8F85-4E7B4372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808" y="239860"/>
            <a:ext cx="8291224" cy="5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13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238508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32142E-DBC2-4F17-AC0A-80FAF202CE83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25" name="모서리가 둥근 직사각형 25">
            <a:extLst>
              <a:ext uri="{FF2B5EF4-FFF2-40B4-BE49-F238E27FC236}">
                <a16:creationId xmlns:a16="http://schemas.microsoft.com/office/drawing/2014/main" id="{82E512C4-F055-4A5A-A83C-B0FC4C8FD408}"/>
              </a:ext>
            </a:extLst>
          </p:cNvPr>
          <p:cNvSpPr/>
          <p:nvPr/>
        </p:nvSpPr>
        <p:spPr>
          <a:xfrm>
            <a:off x="817909" y="933450"/>
            <a:ext cx="11120401" cy="402047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3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5C329-BFFB-4B30-9F73-24F83BA9CAF2}"/>
              </a:ext>
            </a:extLst>
          </p:cNvPr>
          <p:cNvSpPr txBox="1"/>
          <p:nvPr/>
        </p:nvSpPr>
        <p:spPr>
          <a:xfrm>
            <a:off x="1637205" y="2184212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327657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6" y="-20753"/>
            <a:ext cx="238508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로그인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32142E-DBC2-4F17-AC0A-80FAF202CE83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E0C78A-7DB9-4777-9805-6C08AC39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617400"/>
            <a:ext cx="115951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628B46-61AE-4E66-9594-B240E71D2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11" y="2678250"/>
            <a:ext cx="3851678" cy="3562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BAC3AE-66B7-449B-BEBA-B370F5D2C003}"/>
              </a:ext>
            </a:extLst>
          </p:cNvPr>
          <p:cNvSpPr/>
          <p:nvPr/>
        </p:nvSpPr>
        <p:spPr>
          <a:xfrm>
            <a:off x="11363325" y="923925"/>
            <a:ext cx="619125" cy="190500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가 잘린 사각형 28">
            <a:extLst>
              <a:ext uri="{FF2B5EF4-FFF2-40B4-BE49-F238E27FC236}">
                <a16:creationId xmlns:a16="http://schemas.microsoft.com/office/drawing/2014/main" id="{7B2676EF-3028-4097-8D4B-C11997008C8E}"/>
              </a:ext>
            </a:extLst>
          </p:cNvPr>
          <p:cNvSpPr/>
          <p:nvPr/>
        </p:nvSpPr>
        <p:spPr>
          <a:xfrm>
            <a:off x="3921562" y="6469747"/>
            <a:ext cx="921979" cy="260646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CB8750F-87F1-4FC4-9CE1-52817DC9596C}"/>
              </a:ext>
            </a:extLst>
          </p:cNvPr>
          <p:cNvCxnSpPr/>
          <p:nvPr/>
        </p:nvCxnSpPr>
        <p:spPr>
          <a:xfrm flipV="1">
            <a:off x="8201025" y="1238250"/>
            <a:ext cx="3162300" cy="429577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82FC86-FBD4-42BC-8B6C-5D6DE699273D}"/>
              </a:ext>
            </a:extLst>
          </p:cNvPr>
          <p:cNvSpPr txBox="1"/>
          <p:nvPr/>
        </p:nvSpPr>
        <p:spPr>
          <a:xfrm>
            <a:off x="4843541" y="6469747"/>
            <a:ext cx="4864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관리자로 로그인 시</a:t>
            </a:r>
            <a:r>
              <a:rPr lang="en-US" altLang="ko-KR" sz="1300" b="1" dirty="0"/>
              <a:t>, ‘ADMIN’</a:t>
            </a:r>
            <a:r>
              <a:rPr lang="ko-KR" altLang="en-US" sz="1300" b="1" dirty="0"/>
              <a:t>이라는 관리자 전용 탭이 생긴다</a:t>
            </a:r>
            <a:r>
              <a:rPr lang="en-US" altLang="ko-KR" sz="1300" b="1" dirty="0"/>
              <a:t>.</a:t>
            </a:r>
            <a:r>
              <a:rPr lang="ko-KR" altLang="en-US" sz="13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9218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013165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회원관리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7677" y="533399"/>
            <a:ext cx="2412362" cy="340042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8FE6-ABD8-4B0C-AF85-902670A9F6B5}"/>
              </a:ext>
            </a:extLst>
          </p:cNvPr>
          <p:cNvSpPr txBox="1"/>
          <p:nvPr/>
        </p:nvSpPr>
        <p:spPr>
          <a:xfrm>
            <a:off x="3100039" y="256478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300" b="1" dirty="0">
              <a:solidFill>
                <a:srgbClr val="E7545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BCC11C-F82F-4DA2-B15A-754873A01C99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36D40A5-2BAE-4363-8993-BB18D80F6023}"/>
              </a:ext>
            </a:extLst>
          </p:cNvPr>
          <p:cNvCxnSpPr>
            <a:cxnSpLocks/>
          </p:cNvCxnSpPr>
          <p:nvPr/>
        </p:nvCxnSpPr>
        <p:spPr>
          <a:xfrm>
            <a:off x="2971209" y="1489506"/>
            <a:ext cx="627569" cy="545431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3A1B5A30-DE9B-431A-A432-6CF158CA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55" y="638175"/>
            <a:ext cx="2019300" cy="3181350"/>
          </a:xfrm>
          <a:prstGeom prst="rect">
            <a:avLst/>
          </a:prstGeom>
        </p:spPr>
      </p:pic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345178C7-465E-40BF-9E67-003DB7AB6010}"/>
              </a:ext>
            </a:extLst>
          </p:cNvPr>
          <p:cNvSpPr/>
          <p:nvPr/>
        </p:nvSpPr>
        <p:spPr>
          <a:xfrm>
            <a:off x="749669" y="1276636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E4A68FB-29B3-430B-B878-9E1A2E0C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17" y="2381250"/>
            <a:ext cx="8633345" cy="385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2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013165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재고관리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7677" y="533399"/>
            <a:ext cx="2412362" cy="337813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8FE6-ABD8-4B0C-AF85-902670A9F6B5}"/>
              </a:ext>
            </a:extLst>
          </p:cNvPr>
          <p:cNvSpPr txBox="1"/>
          <p:nvPr/>
        </p:nvSpPr>
        <p:spPr>
          <a:xfrm>
            <a:off x="3100039" y="256478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300" b="1" dirty="0">
              <a:solidFill>
                <a:srgbClr val="E7545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BCC11C-F82F-4DA2-B15A-754873A01C99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A1BD7F3-F706-4A12-A884-8B6336A4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16" y="3402599"/>
            <a:ext cx="8924693" cy="275440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B7C1679-1AAC-4CAC-9D3A-F4475D9E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778" y="1758539"/>
            <a:ext cx="7567264" cy="552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20C9C7-1490-40F4-9CA0-9FF53EBDDAB9}"/>
              </a:ext>
            </a:extLst>
          </p:cNvPr>
          <p:cNvSpPr txBox="1"/>
          <p:nvPr/>
        </p:nvSpPr>
        <p:spPr>
          <a:xfrm>
            <a:off x="3228869" y="2772830"/>
            <a:ext cx="83070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main_codename, sub_codename, </a:t>
            </a:r>
            <a:r>
              <a:rPr lang="ko-KR" altLang="en-US" sz="1300" b="1" dirty="0"/>
              <a:t>가격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상품명 등 원하는 옵션 선택에 따라 상품재고들이 정렬되어 나온다</a:t>
            </a:r>
            <a:r>
              <a:rPr lang="en-US" altLang="ko-KR" sz="1300" b="1" dirty="0"/>
              <a:t>.</a:t>
            </a:r>
            <a:r>
              <a:rPr lang="ko-KR" altLang="en-US" sz="1300" b="1" dirty="0"/>
              <a:t> </a:t>
            </a:r>
          </a:p>
        </p:txBody>
      </p:sp>
      <p:sp>
        <p:nvSpPr>
          <p:cNvPr id="41" name="한쪽 모서리가 잘린 사각형 28">
            <a:extLst>
              <a:ext uri="{FF2B5EF4-FFF2-40B4-BE49-F238E27FC236}">
                <a16:creationId xmlns:a16="http://schemas.microsoft.com/office/drawing/2014/main" id="{C22A38EC-796F-4DDB-9DEA-3CB76A3E3CEA}"/>
              </a:ext>
            </a:extLst>
          </p:cNvPr>
          <p:cNvSpPr/>
          <p:nvPr/>
        </p:nvSpPr>
        <p:spPr>
          <a:xfrm>
            <a:off x="3316646" y="2580368"/>
            <a:ext cx="921979" cy="260646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350F31-5539-42B8-A9A0-CBA4F49D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21" y="624831"/>
            <a:ext cx="2038350" cy="3200400"/>
          </a:xfrm>
          <a:prstGeom prst="rect">
            <a:avLst/>
          </a:prstGeom>
        </p:spPr>
      </p:pic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345178C7-465E-40BF-9E67-003DB7AB6010}"/>
              </a:ext>
            </a:extLst>
          </p:cNvPr>
          <p:cNvSpPr/>
          <p:nvPr/>
        </p:nvSpPr>
        <p:spPr>
          <a:xfrm>
            <a:off x="763096" y="1530628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36D40A5-2BAE-4363-8993-BB18D80F6023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266950" y="1676822"/>
            <a:ext cx="1331828" cy="35811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013165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재고관리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-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할인율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7677" y="533399"/>
            <a:ext cx="2412362" cy="337813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8FE6-ABD8-4B0C-AF85-902670A9F6B5}"/>
              </a:ext>
            </a:extLst>
          </p:cNvPr>
          <p:cNvSpPr txBox="1"/>
          <p:nvPr/>
        </p:nvSpPr>
        <p:spPr>
          <a:xfrm>
            <a:off x="3100039" y="256478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300" b="1" dirty="0">
              <a:solidFill>
                <a:srgbClr val="E7545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BCC11C-F82F-4DA2-B15A-754873A01C99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A1BD7F3-F706-4A12-A884-8B6336A4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3" y="674599"/>
            <a:ext cx="8678947" cy="2754401"/>
          </a:xfrm>
          <a:prstGeom prst="rect">
            <a:avLst/>
          </a:prstGeom>
        </p:spPr>
      </p:pic>
      <p:sp>
        <p:nvSpPr>
          <p:cNvPr id="41" name="한쪽 모서리가 잘린 사각형 28">
            <a:extLst>
              <a:ext uri="{FF2B5EF4-FFF2-40B4-BE49-F238E27FC236}">
                <a16:creationId xmlns:a16="http://schemas.microsoft.com/office/drawing/2014/main" id="{C22A38EC-796F-4DDB-9DEA-3CB76A3E3CEA}"/>
              </a:ext>
            </a:extLst>
          </p:cNvPr>
          <p:cNvSpPr/>
          <p:nvPr/>
        </p:nvSpPr>
        <p:spPr>
          <a:xfrm>
            <a:off x="3654998" y="3541150"/>
            <a:ext cx="921979" cy="260646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DFC92C-786A-4736-A5A6-7656794133FE}"/>
              </a:ext>
            </a:extLst>
          </p:cNvPr>
          <p:cNvSpPr txBox="1"/>
          <p:nvPr/>
        </p:nvSpPr>
        <p:spPr>
          <a:xfrm>
            <a:off x="4586936" y="3541314"/>
            <a:ext cx="74190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‘</a:t>
            </a:r>
            <a:r>
              <a:rPr lang="ko-KR" altLang="en-US" sz="1300" dirty="0"/>
              <a:t>조회</a:t>
            </a:r>
            <a:r>
              <a:rPr lang="en-US" altLang="ko-KR" sz="1300" dirty="0"/>
              <a:t>’</a:t>
            </a:r>
            <a:r>
              <a:rPr lang="ko-KR" altLang="en-US" sz="1300" dirty="0"/>
              <a:t>버튼으로 제품 개수</a:t>
            </a:r>
            <a:r>
              <a:rPr lang="en-US" altLang="ko-KR" sz="1300" dirty="0"/>
              <a:t>, </a:t>
            </a:r>
            <a:r>
              <a:rPr lang="ko-KR" altLang="en-US" sz="1300" dirty="0"/>
              <a:t>가격</a:t>
            </a:r>
            <a:r>
              <a:rPr lang="en-US" altLang="ko-KR" sz="1300" dirty="0"/>
              <a:t>, </a:t>
            </a:r>
            <a:r>
              <a:rPr lang="ko-KR" altLang="en-US" sz="1300" dirty="0"/>
              <a:t>할인율</a:t>
            </a:r>
            <a:r>
              <a:rPr lang="en-US" altLang="ko-KR" sz="1300" dirty="0"/>
              <a:t>, </a:t>
            </a:r>
            <a:r>
              <a:rPr lang="ko-KR" altLang="en-US" sz="1300" dirty="0"/>
              <a:t>상품명 등 상세수정이 가능하고 할인율도 변경할 수 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350F31-5539-42B8-A9A0-CBA4F49D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21" y="624831"/>
            <a:ext cx="2038350" cy="3200400"/>
          </a:xfrm>
          <a:prstGeom prst="rect">
            <a:avLst/>
          </a:prstGeom>
        </p:spPr>
      </p:pic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345178C7-465E-40BF-9E67-003DB7AB6010}"/>
              </a:ext>
            </a:extLst>
          </p:cNvPr>
          <p:cNvSpPr/>
          <p:nvPr/>
        </p:nvSpPr>
        <p:spPr>
          <a:xfrm>
            <a:off x="763096" y="1530628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36D40A5-2BAE-4363-8993-BB18D80F6023}"/>
              </a:ext>
            </a:extLst>
          </p:cNvPr>
          <p:cNvCxnSpPr>
            <a:cxnSpLocks/>
          </p:cNvCxnSpPr>
          <p:nvPr/>
        </p:nvCxnSpPr>
        <p:spPr>
          <a:xfrm>
            <a:off x="2266950" y="1676822"/>
            <a:ext cx="1331828" cy="358115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B5B71EC-3D9A-43F5-B604-A18D7B242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798" y="3946016"/>
            <a:ext cx="5255992" cy="15611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7FEDC4-0978-4A87-981B-BE01C09DB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5721262"/>
            <a:ext cx="11595100" cy="80589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47254E2-E147-461B-B0CE-74932E5962E3}"/>
              </a:ext>
            </a:extLst>
          </p:cNvPr>
          <p:cNvSpPr/>
          <p:nvPr/>
        </p:nvSpPr>
        <p:spPr>
          <a:xfrm>
            <a:off x="7862052" y="6099065"/>
            <a:ext cx="567574" cy="277378"/>
          </a:xfrm>
          <a:prstGeom prst="ellipse">
            <a:avLst/>
          </a:prstGeom>
          <a:noFill/>
          <a:ln w="28575">
            <a:solidFill>
              <a:srgbClr val="ED6A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F643B32-2CEC-4ED3-B078-1BA098E14A99}"/>
              </a:ext>
            </a:extLst>
          </p:cNvPr>
          <p:cNvCxnSpPr/>
          <p:nvPr/>
        </p:nvCxnSpPr>
        <p:spPr>
          <a:xfrm>
            <a:off x="7172325" y="5507124"/>
            <a:ext cx="790575" cy="591941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2AEBE139-576F-405F-8E04-0E5AB280E4FE}"/>
              </a:ext>
            </a:extLst>
          </p:cNvPr>
          <p:cNvSpPr/>
          <p:nvPr/>
        </p:nvSpPr>
        <p:spPr>
          <a:xfrm>
            <a:off x="8191183" y="1945219"/>
            <a:ext cx="3181350" cy="4680694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0F5A0-ADFB-48E1-AFA0-610516679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781" y="2054006"/>
            <a:ext cx="2916153" cy="447315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0F2FD61-272D-42A2-8FD9-993DCDC87684}"/>
              </a:ext>
            </a:extLst>
          </p:cNvPr>
          <p:cNvSpPr/>
          <p:nvPr/>
        </p:nvSpPr>
        <p:spPr>
          <a:xfrm>
            <a:off x="8388511" y="6068834"/>
            <a:ext cx="857249" cy="277378"/>
          </a:xfrm>
          <a:prstGeom prst="ellipse">
            <a:avLst/>
          </a:prstGeom>
          <a:noFill/>
          <a:ln w="19050">
            <a:solidFill>
              <a:srgbClr val="ED6A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3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013165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배송관리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7677" y="533399"/>
            <a:ext cx="2412362" cy="340042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8FE6-ABD8-4B0C-AF85-902670A9F6B5}"/>
              </a:ext>
            </a:extLst>
          </p:cNvPr>
          <p:cNvSpPr txBox="1"/>
          <p:nvPr/>
        </p:nvSpPr>
        <p:spPr>
          <a:xfrm>
            <a:off x="3100039" y="256478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300" b="1" dirty="0">
              <a:solidFill>
                <a:srgbClr val="E7545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BCC11C-F82F-4DA2-B15A-754873A01C99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41" name="한쪽 모서리가 잘린 사각형 28">
            <a:extLst>
              <a:ext uri="{FF2B5EF4-FFF2-40B4-BE49-F238E27FC236}">
                <a16:creationId xmlns:a16="http://schemas.microsoft.com/office/drawing/2014/main" id="{C22A38EC-796F-4DDB-9DEA-3CB76A3E3CEA}"/>
              </a:ext>
            </a:extLst>
          </p:cNvPr>
          <p:cNvSpPr/>
          <p:nvPr/>
        </p:nvSpPr>
        <p:spPr>
          <a:xfrm>
            <a:off x="3542661" y="2525759"/>
            <a:ext cx="921979" cy="260646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5C1B2-C921-45F6-A9C7-CD6BC55E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18" y="1051381"/>
            <a:ext cx="8759440" cy="747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454EC-10EA-4400-91DB-F1C9BF20716C}"/>
              </a:ext>
            </a:extLst>
          </p:cNvPr>
          <p:cNvSpPr txBox="1"/>
          <p:nvPr/>
        </p:nvSpPr>
        <p:spPr>
          <a:xfrm>
            <a:off x="4410512" y="2513408"/>
            <a:ext cx="68772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배송상태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날짜 별로 배송 조회가 가능하며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전체적인 배송관련 업무를 진행시킬 수 있다</a:t>
            </a:r>
            <a:r>
              <a:rPr lang="en-US" altLang="ko-KR" sz="1300" b="1" dirty="0"/>
              <a:t>.  </a:t>
            </a:r>
            <a:endParaRPr lang="ko-KR" altLang="en-US" sz="13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B2A2B-7437-48D7-8E9D-630D40967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61" y="1373049"/>
            <a:ext cx="996565" cy="10942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2C333B-A3F7-409E-8255-633F54D0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646" y="3173985"/>
            <a:ext cx="8772923" cy="36285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4370B7-805A-47DF-BDB0-7902E9DC2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79" y="652461"/>
            <a:ext cx="2000250" cy="316230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36D40A5-2BAE-4363-8993-BB18D80F602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989479" y="1425031"/>
            <a:ext cx="1436339" cy="422054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345178C7-465E-40BF-9E67-003DB7AB6010}"/>
              </a:ext>
            </a:extLst>
          </p:cNvPr>
          <p:cNvSpPr/>
          <p:nvPr/>
        </p:nvSpPr>
        <p:spPr>
          <a:xfrm>
            <a:off x="752472" y="1847085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9EAB1981-D03D-4A42-8BB5-323F2927E320}"/>
              </a:ext>
            </a:extLst>
          </p:cNvPr>
          <p:cNvSpPr/>
          <p:nvPr/>
        </p:nvSpPr>
        <p:spPr>
          <a:xfrm>
            <a:off x="1989479" y="2547402"/>
            <a:ext cx="10199830" cy="4022138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0FE980-F77A-488C-9E33-785912E5F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146" y="2962036"/>
            <a:ext cx="9867941" cy="3580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B79C97-A802-4F0E-9D19-1B60AC6B10DE}"/>
              </a:ext>
            </a:extLst>
          </p:cNvPr>
          <p:cNvSpPr txBox="1"/>
          <p:nvPr/>
        </p:nvSpPr>
        <p:spPr>
          <a:xfrm>
            <a:off x="2131521" y="2672368"/>
            <a:ext cx="58080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chemeClr val="bg1"/>
                </a:solidFill>
              </a:rPr>
              <a:t>‘</a:t>
            </a:r>
            <a:r>
              <a:rPr lang="ko-KR" altLang="en-US" sz="1300" b="1" dirty="0">
                <a:solidFill>
                  <a:schemeClr val="bg1"/>
                </a:solidFill>
              </a:rPr>
              <a:t>준비중</a:t>
            </a:r>
            <a:r>
              <a:rPr lang="en-US" altLang="ko-KR" sz="1300" b="1" dirty="0">
                <a:solidFill>
                  <a:schemeClr val="bg1"/>
                </a:solidFill>
              </a:rPr>
              <a:t>’</a:t>
            </a:r>
            <a:r>
              <a:rPr lang="ko-KR" altLang="en-US" sz="1300" b="1" dirty="0">
                <a:solidFill>
                  <a:schemeClr val="bg1"/>
                </a:solidFill>
              </a:rPr>
              <a:t>인 주문번호는  배송시작 버튼이 활성화 되어있는 것을 볼 수 있다</a:t>
            </a:r>
            <a:r>
              <a:rPr lang="en-US" altLang="ko-KR" sz="1300" b="1" dirty="0">
                <a:solidFill>
                  <a:schemeClr val="bg1"/>
                </a:solidFill>
              </a:rPr>
              <a:t>.</a:t>
            </a:r>
            <a:r>
              <a:rPr lang="ko-KR" altLang="en-US" sz="13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AD722A2-02E0-4150-992D-A25B0F9F48A3}"/>
              </a:ext>
            </a:extLst>
          </p:cNvPr>
          <p:cNvSpPr/>
          <p:nvPr/>
        </p:nvSpPr>
        <p:spPr>
          <a:xfrm>
            <a:off x="5975100" y="4362070"/>
            <a:ext cx="3326245" cy="1524001"/>
          </a:xfrm>
          <a:prstGeom prst="roundRect">
            <a:avLst>
              <a:gd name="adj" fmla="val 5484"/>
            </a:avLst>
          </a:prstGeom>
          <a:solidFill>
            <a:srgbClr val="FFBC0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endParaRPr lang="ko-KR" altLang="en-US" sz="1400" b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D5E1515-5C88-405A-AE3B-5F7B04770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279" y="4469658"/>
            <a:ext cx="3036324" cy="12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3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주문취소관리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78FAD-FC73-413A-95D0-4F22B89820C6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21" name="모서리가 둥근 직사각형 15">
            <a:extLst>
              <a:ext uri="{FF2B5EF4-FFF2-40B4-BE49-F238E27FC236}">
                <a16:creationId xmlns:a16="http://schemas.microsoft.com/office/drawing/2014/main" id="{F4E8C1AB-FD03-44FE-8578-3BEB802FA0B8}"/>
              </a:ext>
            </a:extLst>
          </p:cNvPr>
          <p:cNvSpPr/>
          <p:nvPr/>
        </p:nvSpPr>
        <p:spPr>
          <a:xfrm>
            <a:off x="687677" y="533400"/>
            <a:ext cx="2412362" cy="346710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9088A9E-317E-4AF3-AAA9-94ED528A54EB}"/>
              </a:ext>
            </a:extLst>
          </p:cNvPr>
          <p:cNvSpPr/>
          <p:nvPr/>
        </p:nvSpPr>
        <p:spPr>
          <a:xfrm>
            <a:off x="750731" y="2148983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9D04083-9979-43AE-B1D1-99FDD9D5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646" y="2548812"/>
            <a:ext cx="8875354" cy="2792982"/>
          </a:xfrm>
          <a:prstGeom prst="rect">
            <a:avLst/>
          </a:prstGeom>
        </p:spPr>
      </p:pic>
      <p:sp>
        <p:nvSpPr>
          <p:cNvPr id="27" name="한쪽 모서리가 잘린 사각형 28">
            <a:extLst>
              <a:ext uri="{FF2B5EF4-FFF2-40B4-BE49-F238E27FC236}">
                <a16:creationId xmlns:a16="http://schemas.microsoft.com/office/drawing/2014/main" id="{2C17A54F-3ECD-4382-A006-3836ED420B13}"/>
              </a:ext>
            </a:extLst>
          </p:cNvPr>
          <p:cNvSpPr/>
          <p:nvPr/>
        </p:nvSpPr>
        <p:spPr>
          <a:xfrm>
            <a:off x="3316646" y="2200904"/>
            <a:ext cx="921979" cy="260646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52F48A-64A6-477A-B4C9-D3922C920DBD}"/>
              </a:ext>
            </a:extLst>
          </p:cNvPr>
          <p:cNvSpPr txBox="1"/>
          <p:nvPr/>
        </p:nvSpPr>
        <p:spPr>
          <a:xfrm>
            <a:off x="4238625" y="2200904"/>
            <a:ext cx="51539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고객들이 </a:t>
            </a:r>
            <a:r>
              <a:rPr lang="en-US" altLang="ko-KR" sz="1300" b="1" dirty="0"/>
              <a:t>1:1</a:t>
            </a:r>
            <a:r>
              <a:rPr lang="ko-KR" altLang="en-US" sz="1300" b="1" dirty="0"/>
              <a:t>문의에서 문의한 주문취소에 관한 내용들이 나열된다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AD8969E-13BB-4705-A116-7AE23E31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45" y="745314"/>
            <a:ext cx="1990725" cy="317182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CBF3E74-42D5-4B30-B18B-BB8DD381B20B}"/>
              </a:ext>
            </a:extLst>
          </p:cNvPr>
          <p:cNvCxnSpPr>
            <a:cxnSpLocks/>
          </p:cNvCxnSpPr>
          <p:nvPr/>
        </p:nvCxnSpPr>
        <p:spPr>
          <a:xfrm>
            <a:off x="2133600" y="2200904"/>
            <a:ext cx="1091586" cy="198322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28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29B14-2DBD-4A98-B48A-8EB3D9DCA3BB}"/>
              </a:ext>
            </a:extLst>
          </p:cNvPr>
          <p:cNvSpPr txBox="1"/>
          <p:nvPr/>
        </p:nvSpPr>
        <p:spPr>
          <a:xfrm>
            <a:off x="90776" y="514928"/>
            <a:ext cx="400110" cy="16280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Use case Diagram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47B975-3AE7-4D25-8018-90F185F3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04" y="66676"/>
            <a:ext cx="11346895" cy="66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33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매출관리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0C809D-D386-468E-8843-1EAFCA857D08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48C288AA-60B7-4475-A4ED-1CF4F6417C66}"/>
              </a:ext>
            </a:extLst>
          </p:cNvPr>
          <p:cNvSpPr/>
          <p:nvPr/>
        </p:nvSpPr>
        <p:spPr>
          <a:xfrm>
            <a:off x="687677" y="533400"/>
            <a:ext cx="2412362" cy="342900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35A0823-C246-46CB-8CA4-7F0A63BD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9" y="110368"/>
            <a:ext cx="3025366" cy="228011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DFD4AE3-949F-4FB7-B97C-F0DC60DDC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70" y="2283311"/>
            <a:ext cx="8433654" cy="84835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A7670D5-E695-4367-BD92-3ECF8BA63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134" y="3429000"/>
            <a:ext cx="8687090" cy="3429000"/>
          </a:xfrm>
          <a:prstGeom prst="rect">
            <a:avLst/>
          </a:prstGeom>
        </p:spPr>
      </p:pic>
      <p:sp>
        <p:nvSpPr>
          <p:cNvPr id="33" name="한쪽 모서리가 잘린 사각형 28">
            <a:extLst>
              <a:ext uri="{FF2B5EF4-FFF2-40B4-BE49-F238E27FC236}">
                <a16:creationId xmlns:a16="http://schemas.microsoft.com/office/drawing/2014/main" id="{EAE94105-AA2A-4CD9-8807-CEBD3A4580B1}"/>
              </a:ext>
            </a:extLst>
          </p:cNvPr>
          <p:cNvSpPr/>
          <p:nvPr/>
        </p:nvSpPr>
        <p:spPr>
          <a:xfrm>
            <a:off x="3414134" y="3191505"/>
            <a:ext cx="931504" cy="177655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8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35143-05D7-4164-8602-FD8584E9C6DD}"/>
              </a:ext>
            </a:extLst>
          </p:cNvPr>
          <p:cNvSpPr txBox="1"/>
          <p:nvPr/>
        </p:nvSpPr>
        <p:spPr>
          <a:xfrm>
            <a:off x="4281285" y="3136612"/>
            <a:ext cx="69140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main_codename, sub_codename, </a:t>
            </a:r>
            <a:r>
              <a:rPr lang="ko-KR" altLang="en-US" sz="1300" b="1" dirty="0"/>
              <a:t>또는 날짜 등 선택한 옵션에 따라 매출 량을 볼 수 있다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F31FC6-A817-4F18-AFCA-50C49AA3A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95" y="706923"/>
            <a:ext cx="1952625" cy="315277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2F3DC3-F6E4-4E3E-B78A-2140B62A1019}"/>
              </a:ext>
            </a:extLst>
          </p:cNvPr>
          <p:cNvCxnSpPr>
            <a:cxnSpLocks/>
          </p:cNvCxnSpPr>
          <p:nvPr/>
        </p:nvCxnSpPr>
        <p:spPr>
          <a:xfrm>
            <a:off x="2105025" y="2438975"/>
            <a:ext cx="1125169" cy="0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D29E5FB3-1D42-496B-A56B-EE69C519D0E1}"/>
              </a:ext>
            </a:extLst>
          </p:cNvPr>
          <p:cNvSpPr/>
          <p:nvPr/>
        </p:nvSpPr>
        <p:spPr>
          <a:xfrm>
            <a:off x="711781" y="2365878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30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공지사항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0C809D-D386-468E-8843-1EAFCA857D08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48C288AA-60B7-4475-A4ED-1CF4F6417C66}"/>
              </a:ext>
            </a:extLst>
          </p:cNvPr>
          <p:cNvSpPr/>
          <p:nvPr/>
        </p:nvSpPr>
        <p:spPr>
          <a:xfrm>
            <a:off x="687677" y="533400"/>
            <a:ext cx="2412362" cy="339090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E62669-F877-4239-92D9-C05C11D9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51005"/>
            <a:ext cx="4956782" cy="369560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914CA58-88B4-421E-9B2B-A40FE76CC9B3}"/>
              </a:ext>
            </a:extLst>
          </p:cNvPr>
          <p:cNvCxnSpPr>
            <a:cxnSpLocks/>
          </p:cNvCxnSpPr>
          <p:nvPr/>
        </p:nvCxnSpPr>
        <p:spPr>
          <a:xfrm flipH="1">
            <a:off x="11081358" y="2957604"/>
            <a:ext cx="567717" cy="645019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한쪽 모서리가 잘린 사각형 28">
            <a:extLst>
              <a:ext uri="{FF2B5EF4-FFF2-40B4-BE49-F238E27FC236}">
                <a16:creationId xmlns:a16="http://schemas.microsoft.com/office/drawing/2014/main" id="{46EA5787-51C5-4853-B345-6B49E4DE2599}"/>
              </a:ext>
            </a:extLst>
          </p:cNvPr>
          <p:cNvSpPr/>
          <p:nvPr/>
        </p:nvSpPr>
        <p:spPr>
          <a:xfrm>
            <a:off x="1051218" y="4798390"/>
            <a:ext cx="1094788" cy="242917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22FF2-30A7-472D-9861-CAACB33AB0C2}"/>
              </a:ext>
            </a:extLst>
          </p:cNvPr>
          <p:cNvSpPr txBox="1"/>
          <p:nvPr/>
        </p:nvSpPr>
        <p:spPr>
          <a:xfrm>
            <a:off x="913074" y="5113110"/>
            <a:ext cx="5154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/>
              <a:t>글쓰기는 </a:t>
            </a:r>
            <a:r>
              <a:rPr lang="en-US" altLang="ko-KR" sz="1300" b="1" dirty="0"/>
              <a:t>Smart Editor</a:t>
            </a:r>
            <a:r>
              <a:rPr lang="ko-KR" altLang="en-US" sz="1300" b="1" dirty="0"/>
              <a:t>를 사용하였으며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당일 업로드 된 공지사항에 한해서 제목 옆에    이미지가 뜬다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4741CD-F941-4882-A245-6BFFA752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89" y="384808"/>
            <a:ext cx="8788611" cy="2644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B6422B-A12A-4F9B-A18A-EB77974C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7" y="5359331"/>
            <a:ext cx="200025" cy="257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300306-9F0B-452D-A2CD-320AE9CF9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10" y="666216"/>
            <a:ext cx="2009775" cy="3086100"/>
          </a:xfrm>
          <a:prstGeom prst="rect">
            <a:avLst/>
          </a:prstGeom>
        </p:spPr>
      </p:pic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D29E5FB3-1D42-496B-A56B-EE69C519D0E1}"/>
              </a:ext>
            </a:extLst>
          </p:cNvPr>
          <p:cNvSpPr/>
          <p:nvPr/>
        </p:nvSpPr>
        <p:spPr>
          <a:xfrm>
            <a:off x="751020" y="2514066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2F3DC3-F6E4-4E3E-B78A-2140B62A1019}"/>
              </a:ext>
            </a:extLst>
          </p:cNvPr>
          <p:cNvCxnSpPr>
            <a:cxnSpLocks/>
          </p:cNvCxnSpPr>
          <p:nvPr/>
        </p:nvCxnSpPr>
        <p:spPr>
          <a:xfrm flipV="1">
            <a:off x="1752600" y="1838326"/>
            <a:ext cx="1650789" cy="675740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6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이벤트등록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0C809D-D386-468E-8843-1EAFCA857D08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48C288AA-60B7-4475-A4ED-1CF4F6417C66}"/>
              </a:ext>
            </a:extLst>
          </p:cNvPr>
          <p:cNvSpPr/>
          <p:nvPr/>
        </p:nvSpPr>
        <p:spPr>
          <a:xfrm>
            <a:off x="687677" y="533399"/>
            <a:ext cx="2412362" cy="338137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E8438C-A0EB-4AE2-B340-4547CBB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65" y="256324"/>
            <a:ext cx="3798529" cy="28174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E26091-D8B3-4DCA-9832-58A8DBA80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099" y="3538349"/>
            <a:ext cx="7115751" cy="31604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6F730F-4B08-4D1B-9C55-C51402C7759E}"/>
              </a:ext>
            </a:extLst>
          </p:cNvPr>
          <p:cNvSpPr/>
          <p:nvPr/>
        </p:nvSpPr>
        <p:spPr>
          <a:xfrm>
            <a:off x="4295776" y="4466936"/>
            <a:ext cx="1524000" cy="2231904"/>
          </a:xfrm>
          <a:prstGeom prst="rect">
            <a:avLst/>
          </a:prstGeom>
          <a:noFill/>
          <a:ln w="28575"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한쪽 모서리가 잘린 사각형 28">
            <a:extLst>
              <a:ext uri="{FF2B5EF4-FFF2-40B4-BE49-F238E27FC236}">
                <a16:creationId xmlns:a16="http://schemas.microsoft.com/office/drawing/2014/main" id="{EB55B8A8-4857-4B0D-A6BC-CBED3F2570D6}"/>
              </a:ext>
            </a:extLst>
          </p:cNvPr>
          <p:cNvSpPr/>
          <p:nvPr/>
        </p:nvSpPr>
        <p:spPr>
          <a:xfrm>
            <a:off x="4295776" y="3283753"/>
            <a:ext cx="1094788" cy="242917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3C585-2F96-424E-8F60-7A8F66E3106F}"/>
              </a:ext>
            </a:extLst>
          </p:cNvPr>
          <p:cNvSpPr txBox="1"/>
          <p:nvPr/>
        </p:nvSpPr>
        <p:spPr>
          <a:xfrm>
            <a:off x="5486400" y="3281381"/>
            <a:ext cx="43676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등록된 이벤트는 </a:t>
            </a:r>
            <a:r>
              <a:rPr lang="en-US" altLang="ko-KR" sz="1300" b="1" dirty="0"/>
              <a:t>‘EVENT’</a:t>
            </a:r>
            <a:r>
              <a:rPr lang="ko-KR" altLang="en-US" sz="1300" b="1" dirty="0"/>
              <a:t>페이지로 이동하면 볼 수 있다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055D5A-5EBA-4112-B1D6-CDD99EDC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20" y="633412"/>
            <a:ext cx="2047875" cy="315277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2F3DC3-F6E4-4E3E-B78A-2140B62A1019}"/>
              </a:ext>
            </a:extLst>
          </p:cNvPr>
          <p:cNvCxnSpPr>
            <a:cxnSpLocks/>
          </p:cNvCxnSpPr>
          <p:nvPr/>
        </p:nvCxnSpPr>
        <p:spPr>
          <a:xfrm flipV="1">
            <a:off x="2050033" y="1801216"/>
            <a:ext cx="2047875" cy="1019028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D29E5FB3-1D42-496B-A56B-EE69C519D0E1}"/>
              </a:ext>
            </a:extLst>
          </p:cNvPr>
          <p:cNvSpPr/>
          <p:nvPr/>
        </p:nvSpPr>
        <p:spPr>
          <a:xfrm>
            <a:off x="716095" y="2813573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5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상품후기 목록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0C809D-D386-468E-8843-1EAFCA857D08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48C288AA-60B7-4475-A4ED-1CF4F6417C66}"/>
              </a:ext>
            </a:extLst>
          </p:cNvPr>
          <p:cNvSpPr/>
          <p:nvPr/>
        </p:nvSpPr>
        <p:spPr>
          <a:xfrm>
            <a:off x="687677" y="533399"/>
            <a:ext cx="2412362" cy="3295637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한쪽 모서리가 잘린 사각형 28">
            <a:extLst>
              <a:ext uri="{FF2B5EF4-FFF2-40B4-BE49-F238E27FC236}">
                <a16:creationId xmlns:a16="http://schemas.microsoft.com/office/drawing/2014/main" id="{EB55B8A8-4857-4B0D-A6BC-CBED3F2570D6}"/>
              </a:ext>
            </a:extLst>
          </p:cNvPr>
          <p:cNvSpPr/>
          <p:nvPr/>
        </p:nvSpPr>
        <p:spPr>
          <a:xfrm>
            <a:off x="3771901" y="5141128"/>
            <a:ext cx="1094788" cy="242917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5EEB27-C2F2-41A6-BAD1-F195E7DD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83" y="1147534"/>
            <a:ext cx="8560817" cy="3394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A15DE-9B4E-495F-9367-542C38FDC9A1}"/>
              </a:ext>
            </a:extLst>
          </p:cNvPr>
          <p:cNvSpPr txBox="1"/>
          <p:nvPr/>
        </p:nvSpPr>
        <p:spPr>
          <a:xfrm>
            <a:off x="4866689" y="5116392"/>
            <a:ext cx="6022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장문의 후기는 말 줄임</a:t>
            </a:r>
            <a:r>
              <a:rPr lang="en-US" altLang="ko-KR" sz="1300" b="1" dirty="0"/>
              <a:t>(...)</a:t>
            </a:r>
            <a:r>
              <a:rPr lang="ko-KR" altLang="en-US" sz="1300" b="1" dirty="0"/>
              <a:t>으로 표시되며 클릭 시 전체 내용을 확인 할 수 있다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BB887C-A4B7-482B-A66B-E4837815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1" y="600068"/>
            <a:ext cx="2076450" cy="3162300"/>
          </a:xfrm>
          <a:prstGeom prst="rect">
            <a:avLst/>
          </a:prstGeom>
        </p:spPr>
      </p:pic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D29E5FB3-1D42-496B-A56B-EE69C519D0E1}"/>
              </a:ext>
            </a:extLst>
          </p:cNvPr>
          <p:cNvSpPr/>
          <p:nvPr/>
        </p:nvSpPr>
        <p:spPr>
          <a:xfrm>
            <a:off x="717346" y="3004628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2F3DC3-F6E4-4E3E-B78A-2140B62A1019}"/>
              </a:ext>
            </a:extLst>
          </p:cNvPr>
          <p:cNvCxnSpPr>
            <a:cxnSpLocks/>
          </p:cNvCxnSpPr>
          <p:nvPr/>
        </p:nvCxnSpPr>
        <p:spPr>
          <a:xfrm flipV="1">
            <a:off x="2031707" y="2601476"/>
            <a:ext cx="1444918" cy="476249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상품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Q&amp;A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 목록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0C809D-D386-468E-8843-1EAFCA857D08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48C288AA-60B7-4475-A4ED-1CF4F6417C66}"/>
              </a:ext>
            </a:extLst>
          </p:cNvPr>
          <p:cNvSpPr/>
          <p:nvPr/>
        </p:nvSpPr>
        <p:spPr>
          <a:xfrm>
            <a:off x="687677" y="533400"/>
            <a:ext cx="2412362" cy="3335942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한쪽 모서리가 잘린 사각형 28">
            <a:extLst>
              <a:ext uri="{FF2B5EF4-FFF2-40B4-BE49-F238E27FC236}">
                <a16:creationId xmlns:a16="http://schemas.microsoft.com/office/drawing/2014/main" id="{EB55B8A8-4857-4B0D-A6BC-CBED3F2570D6}"/>
              </a:ext>
            </a:extLst>
          </p:cNvPr>
          <p:cNvSpPr/>
          <p:nvPr/>
        </p:nvSpPr>
        <p:spPr>
          <a:xfrm>
            <a:off x="3100039" y="5519043"/>
            <a:ext cx="1094788" cy="242917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743078-917C-425D-AA70-8C454A021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1219072"/>
            <a:ext cx="8689299" cy="245746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5603FA-3366-4826-8534-B1B5FFF6D0E8}"/>
              </a:ext>
            </a:extLst>
          </p:cNvPr>
          <p:cNvCxnSpPr/>
          <p:nvPr/>
        </p:nvCxnSpPr>
        <p:spPr>
          <a:xfrm flipH="1">
            <a:off x="11443595" y="3600450"/>
            <a:ext cx="272155" cy="571500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A70C5D8-48A4-43C1-8AAC-0C65E36A2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39" y="4171950"/>
            <a:ext cx="9059762" cy="1044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0FD76D-EA87-45A6-A958-FF051092BA42}"/>
              </a:ext>
            </a:extLst>
          </p:cNvPr>
          <p:cNvSpPr txBox="1"/>
          <p:nvPr/>
        </p:nvSpPr>
        <p:spPr>
          <a:xfrm>
            <a:off x="4267200" y="5513586"/>
            <a:ext cx="30251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회원들이 남긴 답글에 답변할 수 있다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EDA082-8303-4A12-899C-8D90C12A6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5" y="633412"/>
            <a:ext cx="2028825" cy="3133725"/>
          </a:xfrm>
          <a:prstGeom prst="rect">
            <a:avLst/>
          </a:prstGeom>
        </p:spPr>
      </p:pic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D29E5FB3-1D42-496B-A56B-EE69C519D0E1}"/>
              </a:ext>
            </a:extLst>
          </p:cNvPr>
          <p:cNvSpPr/>
          <p:nvPr/>
        </p:nvSpPr>
        <p:spPr>
          <a:xfrm>
            <a:off x="725620" y="3282806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2F3DC3-F6E4-4E3E-B78A-2140B62A1019}"/>
              </a:ext>
            </a:extLst>
          </p:cNvPr>
          <p:cNvCxnSpPr>
            <a:cxnSpLocks/>
          </p:cNvCxnSpPr>
          <p:nvPr/>
        </p:nvCxnSpPr>
        <p:spPr>
          <a:xfrm flipV="1">
            <a:off x="2076450" y="2601475"/>
            <a:ext cx="1400175" cy="754428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8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405" y="-20753"/>
            <a:ext cx="4492667" cy="55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2500" i="1" dirty="0">
                <a:solidFill>
                  <a:srgbClr val="3A3A3A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2500" i="1" dirty="0">
                <a:solidFill>
                  <a:srgbClr val="3A3A3A"/>
                </a:solidFill>
                <a:cs typeface="Aharoni" panose="02010803020104030203" pitchFamily="2" charset="-79"/>
              </a:rPr>
              <a:t>:  </a:t>
            </a:r>
            <a:r>
              <a:rPr lang="en-US" altLang="ko-KR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1:1</a:t>
            </a:r>
            <a:r>
              <a:rPr lang="ko-KR" altLang="en-US" sz="2500" b="1" i="1" dirty="0">
                <a:solidFill>
                  <a:srgbClr val="3A3A3A"/>
                </a:solidFill>
                <a:cs typeface="Aharoni" panose="02010803020104030203" pitchFamily="2" charset="-79"/>
              </a:rPr>
              <a:t>문의목록</a:t>
            </a:r>
            <a:endParaRPr lang="en-US" altLang="ko-KR" sz="2500" dirty="0">
              <a:solidFill>
                <a:srgbClr val="3A3A3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0C809D-D386-468E-8843-1EAFCA857D08}"/>
              </a:ext>
            </a:extLst>
          </p:cNvPr>
          <p:cNvSpPr txBox="1"/>
          <p:nvPr/>
        </p:nvSpPr>
        <p:spPr>
          <a:xfrm>
            <a:off x="90776" y="533400"/>
            <a:ext cx="400110" cy="22868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화면구성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48C288AA-60B7-4475-A4ED-1CF4F6417C66}"/>
              </a:ext>
            </a:extLst>
          </p:cNvPr>
          <p:cNvSpPr/>
          <p:nvPr/>
        </p:nvSpPr>
        <p:spPr>
          <a:xfrm>
            <a:off x="687677" y="533399"/>
            <a:ext cx="2412362" cy="330517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C7815E-AA5A-4FA6-86F3-765DF67B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1019723"/>
            <a:ext cx="8715375" cy="1581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FCBABC-72EE-4795-AF58-81C4DC04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2820244"/>
            <a:ext cx="8715375" cy="25760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DCCAD47-D24C-40A4-91FD-E9BD94644238}"/>
              </a:ext>
            </a:extLst>
          </p:cNvPr>
          <p:cNvCxnSpPr/>
          <p:nvPr/>
        </p:nvCxnSpPr>
        <p:spPr>
          <a:xfrm flipH="1">
            <a:off x="11443595" y="2028049"/>
            <a:ext cx="462655" cy="992220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28">
            <a:extLst>
              <a:ext uri="{FF2B5EF4-FFF2-40B4-BE49-F238E27FC236}">
                <a16:creationId xmlns:a16="http://schemas.microsoft.com/office/drawing/2014/main" id="{D0C83DDB-5771-4BF5-886A-3599996D1224}"/>
              </a:ext>
            </a:extLst>
          </p:cNvPr>
          <p:cNvSpPr/>
          <p:nvPr/>
        </p:nvSpPr>
        <p:spPr>
          <a:xfrm>
            <a:off x="3476625" y="5517702"/>
            <a:ext cx="1094788" cy="242917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CONTENTS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11912-5ADC-4553-9DD4-99B526B89D28}"/>
              </a:ext>
            </a:extLst>
          </p:cNvPr>
          <p:cNvSpPr txBox="1"/>
          <p:nvPr/>
        </p:nvSpPr>
        <p:spPr>
          <a:xfrm>
            <a:off x="4571413" y="5517702"/>
            <a:ext cx="43701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고객이 남긴 문의 내역에 답글 버튼으로 답변할 수 있다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D55AB1-C909-4F79-919E-14F83307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19" y="609600"/>
            <a:ext cx="2028825" cy="3162300"/>
          </a:xfrm>
          <a:prstGeom prst="rect">
            <a:avLst/>
          </a:prstGeom>
        </p:spPr>
      </p:pic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D29E5FB3-1D42-496B-A56B-EE69C519D0E1}"/>
              </a:ext>
            </a:extLst>
          </p:cNvPr>
          <p:cNvSpPr/>
          <p:nvPr/>
        </p:nvSpPr>
        <p:spPr>
          <a:xfrm>
            <a:off x="748405" y="3497363"/>
            <a:ext cx="153825" cy="146194"/>
          </a:xfrm>
          <a:prstGeom prst="chevron">
            <a:avLst/>
          </a:prstGeom>
          <a:solidFill>
            <a:srgbClr val="ED6A7A"/>
          </a:solidFill>
          <a:ln>
            <a:solidFill>
              <a:srgbClr val="ED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2F3DC3-F6E4-4E3E-B78A-2140B62A1019}"/>
              </a:ext>
            </a:extLst>
          </p:cNvPr>
          <p:cNvCxnSpPr>
            <a:cxnSpLocks/>
          </p:cNvCxnSpPr>
          <p:nvPr/>
        </p:nvCxnSpPr>
        <p:spPr>
          <a:xfrm flipV="1">
            <a:off x="1941219" y="1810600"/>
            <a:ext cx="1535406" cy="1759860"/>
          </a:xfrm>
          <a:prstGeom prst="straightConnector1">
            <a:avLst/>
          </a:prstGeom>
          <a:ln>
            <a:solidFill>
              <a:srgbClr val="ED6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774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816977422"/>
              </p:ext>
            </p:extLst>
          </p:nvPr>
        </p:nvGraphicFramePr>
        <p:xfrm>
          <a:off x="945337" y="2573485"/>
          <a:ext cx="10914743" cy="255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>
                <a:solidFill>
                  <a:prstClr val="white"/>
                </a:solidFill>
              </a:rPr>
              <a:t>PROJECT</a:t>
            </a:r>
            <a:r>
              <a:rPr lang="ko-KR" altLang="en-US" sz="1400" dirty="0">
                <a:solidFill>
                  <a:prstClr val="white"/>
                </a:solidFill>
              </a:rPr>
              <a:t> </a:t>
            </a:r>
            <a:r>
              <a:rPr lang="en-US" altLang="ko-KR" sz="1400" dirty="0">
                <a:solidFill>
                  <a:prstClr val="white"/>
                </a:solidFill>
              </a:rPr>
              <a:t>:</a:t>
            </a:r>
            <a:r>
              <a:rPr lang="ko-KR" altLang="en-US" sz="1400" dirty="0">
                <a:solidFill>
                  <a:prstClr val="white"/>
                </a:solidFill>
              </a:rPr>
              <a:t> </a:t>
            </a:r>
            <a:r>
              <a:rPr lang="en-US" altLang="ko-KR" sz="1400" dirty="0">
                <a:solidFill>
                  <a:prstClr val="white"/>
                </a:solidFill>
              </a:rPr>
              <a:t>BbanB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45337" y="2791915"/>
            <a:ext cx="10796897" cy="2980813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Language : JAVA, Java Script, JSP, HTML, CSS, Adobe PhotoShop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Frame Work : Eclipse Phyton, Spring 5.0.3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DB :  Oracle 11g Express</a:t>
            </a:r>
          </a:p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Server : Tomcat 8.0</a:t>
            </a:r>
          </a:p>
          <a:p>
            <a:pPr marL="90483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EE3FBA-442D-4EC2-B2E6-BE9DCD9A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5" y="2791914"/>
            <a:ext cx="9833498" cy="2825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855AE0-A37D-4F62-8F88-EDEF186CA980}"/>
              </a:ext>
            </a:extLst>
          </p:cNvPr>
          <p:cNvSpPr txBox="1"/>
          <p:nvPr/>
        </p:nvSpPr>
        <p:spPr>
          <a:xfrm>
            <a:off x="4856247" y="20840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시</a:t>
            </a:r>
            <a:endParaRPr lang="ko-KR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8B429-B0BD-4096-A6BC-C72C8936E030}"/>
              </a:ext>
            </a:extLst>
          </p:cNvPr>
          <p:cNvSpPr txBox="1"/>
          <p:nvPr/>
        </p:nvSpPr>
        <p:spPr>
          <a:xfrm>
            <a:off x="7335756" y="20840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04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29B14-2DBD-4A98-B48A-8EB3D9DCA3BB}"/>
              </a:ext>
            </a:extLst>
          </p:cNvPr>
          <p:cNvSpPr txBox="1"/>
          <p:nvPr/>
        </p:nvSpPr>
        <p:spPr>
          <a:xfrm>
            <a:off x="90776" y="514928"/>
            <a:ext cx="400110" cy="13122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Class Diagram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149DD-5EE0-4853-97C3-988F1119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" y="0"/>
            <a:ext cx="11872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29B14-2DBD-4A98-B48A-8EB3D9DCA3BB}"/>
              </a:ext>
            </a:extLst>
          </p:cNvPr>
          <p:cNvSpPr txBox="1"/>
          <p:nvPr/>
        </p:nvSpPr>
        <p:spPr>
          <a:xfrm>
            <a:off x="90776" y="514928"/>
            <a:ext cx="400110" cy="20111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Class Diagram- Admin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CDCA5E-98F2-4B57-A7A8-8604B51B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0"/>
            <a:ext cx="1159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5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29B14-2DBD-4A98-B48A-8EB3D9DCA3BB}"/>
              </a:ext>
            </a:extLst>
          </p:cNvPr>
          <p:cNvSpPr txBox="1"/>
          <p:nvPr/>
        </p:nvSpPr>
        <p:spPr>
          <a:xfrm>
            <a:off x="90776" y="514928"/>
            <a:ext cx="400110" cy="21682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Class Diagram- Member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8BC1CE-890E-4E30-A1D6-D68FB8C5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33" y="0"/>
            <a:ext cx="11626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26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12459</TotalTime>
  <Words>2214</Words>
  <Application>Microsoft Office PowerPoint</Application>
  <PresentationFormat>와이드스크린</PresentationFormat>
  <Paragraphs>594</Paragraphs>
  <Slides>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Aharoni</vt:lpstr>
      <vt:lpstr>HY엽서M</vt:lpstr>
      <vt:lpstr>Malgun Gothic Semilight</vt:lpstr>
      <vt:lpstr>Arial</vt:lpstr>
      <vt:lpstr>HY엽서L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조 성</cp:lastModifiedBy>
  <cp:revision>528</cp:revision>
  <dcterms:created xsi:type="dcterms:W3CDTF">2017-03-17T06:25:58Z</dcterms:created>
  <dcterms:modified xsi:type="dcterms:W3CDTF">2018-10-17T03:24:03Z</dcterms:modified>
</cp:coreProperties>
</file>